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92" r:id="rId2"/>
    <p:sldId id="285" r:id="rId3"/>
    <p:sldId id="284" r:id="rId4"/>
    <p:sldId id="316" r:id="rId5"/>
    <p:sldId id="324" r:id="rId6"/>
    <p:sldId id="266" r:id="rId7"/>
    <p:sldId id="267" r:id="rId8"/>
    <p:sldId id="297" r:id="rId9"/>
    <p:sldId id="298" r:id="rId10"/>
    <p:sldId id="299" r:id="rId11"/>
    <p:sldId id="308" r:id="rId12"/>
    <p:sldId id="309" r:id="rId13"/>
    <p:sldId id="310" r:id="rId14"/>
    <p:sldId id="311" r:id="rId15"/>
    <p:sldId id="307" r:id="rId16"/>
    <p:sldId id="318" r:id="rId17"/>
    <p:sldId id="300" r:id="rId18"/>
    <p:sldId id="278" r:id="rId19"/>
    <p:sldId id="312" r:id="rId20"/>
    <p:sldId id="313" r:id="rId21"/>
    <p:sldId id="287" r:id="rId22"/>
    <p:sldId id="314" r:id="rId23"/>
    <p:sldId id="317" r:id="rId24"/>
    <p:sldId id="296" r:id="rId25"/>
    <p:sldId id="283" r:id="rId26"/>
    <p:sldId id="282" r:id="rId27"/>
    <p:sldId id="315" r:id="rId28"/>
    <p:sldId id="305" r:id="rId29"/>
    <p:sldId id="290" r:id="rId30"/>
    <p:sldId id="288" r:id="rId31"/>
    <p:sldId id="289" r:id="rId32"/>
    <p:sldId id="291" r:id="rId33"/>
    <p:sldId id="319" r:id="rId34"/>
    <p:sldId id="320" r:id="rId35"/>
    <p:sldId id="321" r:id="rId36"/>
    <p:sldId id="322" r:id="rId37"/>
    <p:sldId id="323" r:id="rId38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00"/>
    <a:srgbClr val="A1C517"/>
    <a:srgbClr val="85A13E"/>
    <a:srgbClr val="4DA233"/>
    <a:srgbClr val="4F6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502E4-CE31-4A86-BCE7-B50352D7B626}" type="datetimeFigureOut">
              <a:rPr lang="da-DK" smtClean="0"/>
              <a:t>25-01-2022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AAEF2-EEBB-4492-A668-AB159ACD6DD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5427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1D652-6034-446B-8401-D42A6FD595D6}" type="datetimeFigureOut">
              <a:rPr lang="da-DK" smtClean="0"/>
              <a:t>25-01-2022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72C5-5A8B-42D1-B7F6-C833AA6628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443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872C5-5A8B-42D1-B7F6-C833AA66284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708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872C5-5A8B-42D1-B7F6-C833AA662846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47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1316231"/>
            <a:ext cx="12192000" cy="4704861"/>
          </a:xfrm>
          <a:prstGeom prst="rect">
            <a:avLst/>
          </a:prstGeom>
          <a:solidFill>
            <a:srgbClr val="FF78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316231"/>
            <a:ext cx="9144000" cy="2193732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C375-10D3-4CBE-9E25-C9CA077F28FE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0" y="188244"/>
            <a:ext cx="4094359" cy="1020088"/>
          </a:xfrm>
          <a:prstGeom prst="rect">
            <a:avLst/>
          </a:prstGeom>
        </p:spPr>
      </p:pic>
      <p:sp>
        <p:nvSpPr>
          <p:cNvPr id="42" name="Ellipse 41"/>
          <p:cNvSpPr/>
          <p:nvPr userDrawn="1"/>
        </p:nvSpPr>
        <p:spPr>
          <a:xfrm>
            <a:off x="10024447" y="4723945"/>
            <a:ext cx="2929553" cy="2929553"/>
          </a:xfrm>
          <a:prstGeom prst="ellipse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Ellipse 43"/>
          <p:cNvSpPr>
            <a:spLocks noChangeAspect="1"/>
          </p:cNvSpPr>
          <p:nvPr userDrawn="1"/>
        </p:nvSpPr>
        <p:spPr>
          <a:xfrm>
            <a:off x="10322982" y="4985033"/>
            <a:ext cx="2332486" cy="2474073"/>
          </a:xfrm>
          <a:prstGeom prst="ellipse">
            <a:avLst/>
          </a:prstGeom>
          <a:solidFill>
            <a:srgbClr val="A1C5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49" name="Gruppe 48"/>
          <p:cNvGrpSpPr/>
          <p:nvPr userDrawn="1"/>
        </p:nvGrpSpPr>
        <p:grpSpPr>
          <a:xfrm>
            <a:off x="11079488" y="-481248"/>
            <a:ext cx="1559929" cy="1603611"/>
            <a:chOff x="11079488" y="-481248"/>
            <a:chExt cx="1559929" cy="1603611"/>
          </a:xfrm>
        </p:grpSpPr>
        <p:sp>
          <p:nvSpPr>
            <p:cNvPr id="21" name="Ellipse 20"/>
            <p:cNvSpPr/>
            <p:nvPr userDrawn="1"/>
          </p:nvSpPr>
          <p:spPr>
            <a:xfrm>
              <a:off x="11528112" y="-481248"/>
              <a:ext cx="1111305" cy="1111305"/>
            </a:xfrm>
            <a:prstGeom prst="ellipse">
              <a:avLst/>
            </a:prstGeom>
            <a:noFill/>
            <a:ln w="34925">
              <a:solidFill>
                <a:srgbClr val="FF7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Ellipse 19"/>
            <p:cNvSpPr/>
            <p:nvPr userDrawn="1"/>
          </p:nvSpPr>
          <p:spPr>
            <a:xfrm>
              <a:off x="11681929" y="-335164"/>
              <a:ext cx="803670" cy="819138"/>
            </a:xfrm>
            <a:prstGeom prst="ellipse">
              <a:avLst/>
            </a:prstGeom>
            <a:solidFill>
              <a:srgbClr val="FF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Ellipse 17"/>
            <p:cNvSpPr/>
            <p:nvPr userDrawn="1"/>
          </p:nvSpPr>
          <p:spPr>
            <a:xfrm>
              <a:off x="11768421" y="-260081"/>
              <a:ext cx="630687" cy="66897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26" name="Lige forbindelse 25"/>
            <p:cNvCxnSpPr/>
            <p:nvPr userDrawn="1"/>
          </p:nvCxnSpPr>
          <p:spPr>
            <a:xfrm flipH="1">
              <a:off x="11467921" y="483973"/>
              <a:ext cx="223661" cy="253082"/>
            </a:xfrm>
            <a:prstGeom prst="line">
              <a:avLst/>
            </a:prstGeom>
            <a:ln w="34925">
              <a:solidFill>
                <a:srgbClr val="FF78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/>
            <p:cNvGrpSpPr/>
            <p:nvPr userDrawn="1"/>
          </p:nvGrpSpPr>
          <p:grpSpPr>
            <a:xfrm>
              <a:off x="11079488" y="677841"/>
              <a:ext cx="444522" cy="444522"/>
              <a:chOff x="6353400" y="391544"/>
              <a:chExt cx="720000" cy="720000"/>
            </a:xfrm>
          </p:grpSpPr>
          <p:sp>
            <p:nvSpPr>
              <p:cNvPr id="28" name="Ellipse 27"/>
              <p:cNvSpPr/>
              <p:nvPr userDrawn="1"/>
            </p:nvSpPr>
            <p:spPr>
              <a:xfrm>
                <a:off x="6353400" y="391544"/>
                <a:ext cx="720000" cy="720000"/>
              </a:xfrm>
              <a:prstGeom prst="ellipse">
                <a:avLst/>
              </a:prstGeom>
              <a:noFill/>
              <a:ln w="12700">
                <a:solidFill>
                  <a:srgbClr val="FF7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29" name="Ellipse 28"/>
              <p:cNvSpPr/>
              <p:nvPr userDrawn="1"/>
            </p:nvSpPr>
            <p:spPr>
              <a:xfrm>
                <a:off x="6453056" y="486190"/>
                <a:ext cx="520687" cy="530709"/>
              </a:xfrm>
              <a:prstGeom prst="ellipse">
                <a:avLst/>
              </a:prstGeom>
              <a:solidFill>
                <a:srgbClr val="FF7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sp>
            <p:nvSpPr>
              <p:cNvPr id="30" name="Ellipse 29"/>
              <p:cNvSpPr/>
              <p:nvPr userDrawn="1"/>
            </p:nvSpPr>
            <p:spPr>
              <a:xfrm>
                <a:off x="6509093" y="534835"/>
                <a:ext cx="408614" cy="4334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</p:grpSp>
      <p:sp>
        <p:nvSpPr>
          <p:cNvPr id="48" name="Rektangel 47"/>
          <p:cNvSpPr/>
          <p:nvPr userDrawn="1"/>
        </p:nvSpPr>
        <p:spPr>
          <a:xfrm>
            <a:off x="691849" y="6230936"/>
            <a:ext cx="1664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www.vucstor.dk</a:t>
            </a:r>
          </a:p>
        </p:txBody>
      </p:sp>
    </p:spTree>
    <p:extLst>
      <p:ext uri="{BB962C8B-B14F-4D97-AF65-F5344CB8AC3E}">
        <p14:creationId xmlns:p14="http://schemas.microsoft.com/office/powerpoint/2010/main" val="18199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C38-5650-438A-96F4-F1CF5432C194}" type="datetimeFigureOut">
              <a:rPr lang="da-DK" smtClean="0"/>
              <a:t>25-01-2022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C375-10D3-4CBE-9E25-C9CA077F28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820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C38-5650-438A-96F4-F1CF5432C194}" type="datetimeFigureOut">
              <a:rPr lang="da-DK" smtClean="0"/>
              <a:t>25-01-2022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C375-10D3-4CBE-9E25-C9CA077F28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1441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1403927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1" y="284162"/>
            <a:ext cx="8509000" cy="83560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801" y="1763613"/>
            <a:ext cx="10194293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C375-10D3-4CBE-9E25-C9CA077F28FE}" type="slidenum">
              <a:rPr lang="da-DK" smtClean="0"/>
              <a:t>‹nr.›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33262"/>
            <a:ext cx="4094359" cy="1020088"/>
          </a:xfrm>
          <a:prstGeom prst="rect">
            <a:avLst/>
          </a:prstGeom>
        </p:spPr>
      </p:pic>
      <p:sp>
        <p:nvSpPr>
          <p:cNvPr id="12" name="Ellipse 11"/>
          <p:cNvSpPr/>
          <p:nvPr userDrawn="1"/>
        </p:nvSpPr>
        <p:spPr>
          <a:xfrm>
            <a:off x="11007674" y="980080"/>
            <a:ext cx="803670" cy="819138"/>
          </a:xfrm>
          <a:prstGeom prst="ellipse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/>
          <p:cNvSpPr/>
          <p:nvPr userDrawn="1"/>
        </p:nvSpPr>
        <p:spPr>
          <a:xfrm>
            <a:off x="11094166" y="1055163"/>
            <a:ext cx="630687" cy="6689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4" name="Lige forbindelse 13"/>
          <p:cNvCxnSpPr/>
          <p:nvPr userDrawn="1"/>
        </p:nvCxnSpPr>
        <p:spPr>
          <a:xfrm flipH="1">
            <a:off x="10793666" y="1799217"/>
            <a:ext cx="223661" cy="253082"/>
          </a:xfrm>
          <a:prstGeom prst="line">
            <a:avLst/>
          </a:prstGeom>
          <a:ln w="34925">
            <a:solidFill>
              <a:srgbClr val="FF7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e 14"/>
          <p:cNvGrpSpPr/>
          <p:nvPr userDrawn="1"/>
        </p:nvGrpSpPr>
        <p:grpSpPr>
          <a:xfrm>
            <a:off x="10405233" y="1993085"/>
            <a:ext cx="444522" cy="444522"/>
            <a:chOff x="6353400" y="391544"/>
            <a:chExt cx="720000" cy="720000"/>
          </a:xfrm>
        </p:grpSpPr>
        <p:sp>
          <p:nvSpPr>
            <p:cNvPr id="16" name="Ellipse 15"/>
            <p:cNvSpPr/>
            <p:nvPr userDrawn="1"/>
          </p:nvSpPr>
          <p:spPr>
            <a:xfrm>
              <a:off x="6353400" y="391544"/>
              <a:ext cx="720000" cy="720000"/>
            </a:xfrm>
            <a:prstGeom prst="ellipse">
              <a:avLst/>
            </a:prstGeom>
            <a:noFill/>
            <a:ln w="12700">
              <a:solidFill>
                <a:srgbClr val="FF7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7" name="Ellipse 16"/>
            <p:cNvSpPr/>
            <p:nvPr userDrawn="1"/>
          </p:nvSpPr>
          <p:spPr>
            <a:xfrm>
              <a:off x="6453056" y="486190"/>
              <a:ext cx="520687" cy="530709"/>
            </a:xfrm>
            <a:prstGeom prst="ellipse">
              <a:avLst/>
            </a:prstGeom>
            <a:solidFill>
              <a:srgbClr val="FF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8" name="Ellipse 17"/>
            <p:cNvSpPr/>
            <p:nvPr userDrawn="1"/>
          </p:nvSpPr>
          <p:spPr>
            <a:xfrm>
              <a:off x="6509093" y="534835"/>
              <a:ext cx="408614" cy="433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1" name="Ellipse 10"/>
          <p:cNvSpPr/>
          <p:nvPr userDrawn="1"/>
        </p:nvSpPr>
        <p:spPr>
          <a:xfrm>
            <a:off x="10853857" y="833996"/>
            <a:ext cx="1111305" cy="1111305"/>
          </a:xfrm>
          <a:prstGeom prst="ellipse">
            <a:avLst/>
          </a:prstGeom>
          <a:noFill/>
          <a:ln w="34925">
            <a:solidFill>
              <a:srgbClr val="FF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3" name="Gruppe 22"/>
          <p:cNvGrpSpPr>
            <a:grpSpLocks noChangeAspect="1"/>
          </p:cNvGrpSpPr>
          <p:nvPr userDrawn="1"/>
        </p:nvGrpSpPr>
        <p:grpSpPr>
          <a:xfrm>
            <a:off x="11377353" y="167523"/>
            <a:ext cx="648000" cy="648000"/>
            <a:chOff x="9292251" y="2866551"/>
            <a:chExt cx="444522" cy="444522"/>
          </a:xfrm>
        </p:grpSpPr>
        <p:sp>
          <p:nvSpPr>
            <p:cNvPr id="20" name="Ellipse 19"/>
            <p:cNvSpPr/>
            <p:nvPr userDrawn="1"/>
          </p:nvSpPr>
          <p:spPr>
            <a:xfrm>
              <a:off x="9292251" y="2866551"/>
              <a:ext cx="444522" cy="44452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Ellipse 20"/>
            <p:cNvSpPr/>
            <p:nvPr userDrawn="1"/>
          </p:nvSpPr>
          <p:spPr>
            <a:xfrm>
              <a:off x="9353778" y="2924985"/>
              <a:ext cx="321468" cy="327655"/>
            </a:xfrm>
            <a:prstGeom prst="ellipse">
              <a:avLst/>
            </a:prstGeom>
            <a:solidFill>
              <a:srgbClr val="FF7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Ellipse 21"/>
            <p:cNvSpPr/>
            <p:nvPr userDrawn="1"/>
          </p:nvSpPr>
          <p:spPr>
            <a:xfrm>
              <a:off x="9388375" y="2955018"/>
              <a:ext cx="252275" cy="2675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82048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C38-5650-438A-96F4-F1CF5432C194}" type="datetimeFigureOut">
              <a:rPr lang="da-DK" smtClean="0"/>
              <a:t>25-01-2022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C375-10D3-4CBE-9E25-C9CA077F28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218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C38-5650-438A-96F4-F1CF5432C194}" type="datetimeFigureOut">
              <a:rPr lang="da-DK" smtClean="0"/>
              <a:t>25-01-2022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C375-10D3-4CBE-9E25-C9CA077F28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010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C38-5650-438A-96F4-F1CF5432C194}" type="datetimeFigureOut">
              <a:rPr lang="da-DK" smtClean="0"/>
              <a:t>25-01-2022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C375-10D3-4CBE-9E25-C9CA077F28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37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C38-5650-438A-96F4-F1CF5432C194}" type="datetimeFigureOut">
              <a:rPr lang="da-DK" smtClean="0"/>
              <a:t>25-01-2022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C375-10D3-4CBE-9E25-C9CA077F28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59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C38-5650-438A-96F4-F1CF5432C194}" type="datetimeFigureOut">
              <a:rPr lang="da-DK" smtClean="0"/>
              <a:t>25-01-2022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C375-10D3-4CBE-9E25-C9CA077F28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735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C38-5650-438A-96F4-F1CF5432C194}" type="datetimeFigureOut">
              <a:rPr lang="da-DK" smtClean="0"/>
              <a:t>25-01-2022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C375-10D3-4CBE-9E25-C9CA077F28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619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C38-5650-438A-96F4-F1CF5432C194}" type="datetimeFigureOut">
              <a:rPr lang="da-DK" smtClean="0"/>
              <a:t>25-01-2022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C375-10D3-4CBE-9E25-C9CA077F28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032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BC38-5650-438A-96F4-F1CF5432C194}" type="datetimeFigureOut">
              <a:rPr lang="da-DK" smtClean="0"/>
              <a:t>25-01-2022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DC375-10D3-4CBE-9E25-C9CA077F28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311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vucstor.d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ayEe9x6Ol0&amp;feature=youtu.be" TargetMode="External"/><Relationship Id="rId2" Type="http://schemas.openxmlformats.org/officeDocument/2006/relationships/hyperlink" Target="https://www.youtube.com/watch?v=EFWk21ZypnU&amp;feature=youtu.b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5JbGYd8iHg?feature=oemb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MaDhjpgfdY?start=2&amp;feature=oembe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ayEe9x6Ol0?feature=oembed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FNMwXCDddA?feature=oemb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JdwAKpliwo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B876741-08AC-4A19-9B67-22B9C37C8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4162"/>
            <a:ext cx="9040673" cy="835602"/>
          </a:xfrm>
        </p:spPr>
        <p:txBody>
          <a:bodyPr anchor="ctr">
            <a:normAutofit fontScale="90000"/>
          </a:bodyPr>
          <a:lstStyle/>
          <a:p>
            <a:br>
              <a:rPr lang="en-US" sz="3600" dirty="0"/>
            </a:br>
            <a:r>
              <a:rPr lang="en-US" dirty="0"/>
              <a:t>Velkommen </a:t>
            </a:r>
            <a:r>
              <a:rPr lang="en-US" dirty="0" err="1"/>
              <a:t>til</a:t>
            </a:r>
            <a:r>
              <a:rPr lang="en-US" dirty="0"/>
              <a:t> VUC Storstrøm </a:t>
            </a:r>
            <a:r>
              <a:rPr lang="en-US" dirty="0" err="1"/>
              <a:t>Afd</a:t>
            </a:r>
            <a:r>
              <a:rPr lang="en-US" dirty="0"/>
              <a:t>. </a:t>
            </a:r>
            <a:r>
              <a:rPr lang="en-US" dirty="0" err="1"/>
              <a:t>Næstved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Billede 3" descr="Et billede, der indeholder himmel, bygning, udendørs, offentlig bygning&#10;&#10;Automatisk genereret beskrivelse">
            <a:extLst>
              <a:ext uri="{FF2B5EF4-FFF2-40B4-BE49-F238E27FC236}">
                <a16:creationId xmlns:a16="http://schemas.microsoft.com/office/drawing/2014/main" id="{FB5986EE-CC91-4CE9-A527-DA5E38E047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1" b="22928"/>
          <a:stretch/>
        </p:blipFill>
        <p:spPr>
          <a:xfrm>
            <a:off x="9432" y="1404594"/>
            <a:ext cx="12182568" cy="46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8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28EA91-2596-4A84-8893-DAD6E0E7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284162"/>
            <a:ext cx="8509000" cy="835602"/>
          </a:xfrm>
        </p:spPr>
        <p:txBody>
          <a:bodyPr anchor="ctr">
            <a:normAutofit/>
          </a:bodyPr>
          <a:lstStyle/>
          <a:p>
            <a:r>
              <a:rPr lang="en-US" dirty="0"/>
              <a:t>HF E-sport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4E021D4-B08C-4CC8-AD07-7EE47022E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b="22201"/>
          <a:stretch/>
        </p:blipFill>
        <p:spPr>
          <a:xfrm>
            <a:off x="0" y="1393795"/>
            <a:ext cx="12192000" cy="4527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22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50BFF-7D45-4B70-A837-DE612A3F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b="1" dirty="0"/>
            </a:br>
            <a:br>
              <a:rPr lang="da-DK" b="1" dirty="0"/>
            </a:br>
            <a:r>
              <a:rPr lang="da-DK" b="1" dirty="0"/>
              <a:t>HF </a:t>
            </a:r>
            <a:r>
              <a:rPr lang="da-DK" b="1" dirty="0" err="1"/>
              <a:t>E-sport</a:t>
            </a:r>
            <a:r>
              <a:rPr lang="da-DK" b="1" dirty="0"/>
              <a:t> </a:t>
            </a:r>
            <a:br>
              <a:rPr lang="da-DK" b="1" dirty="0"/>
            </a:br>
            <a:r>
              <a:rPr lang="da-DK" sz="3600" b="1" dirty="0"/>
              <a:t>- Dyrk esport og tag en hf-eksamen samtidigt</a:t>
            </a:r>
            <a:br>
              <a:rPr lang="da-DK" b="1" dirty="0"/>
            </a:b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8F2EC1-6400-457D-B8B2-31777A9A8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/>
              <a:t>HF Esport er en ny HF2-uddannelse, der starter op august 2022</a:t>
            </a:r>
            <a:br>
              <a:rPr lang="da-DK" b="1" dirty="0"/>
            </a:br>
            <a:endParaRPr lang="da-DK" dirty="0"/>
          </a:p>
          <a:p>
            <a:r>
              <a:rPr lang="da-DK" dirty="0"/>
              <a:t>Undervisningen vil inddrage spil og digitalisering – både som aktivitet og i undervisningsmaterialet</a:t>
            </a:r>
            <a:br>
              <a:rPr lang="da-DK" dirty="0"/>
            </a:br>
            <a:endParaRPr lang="da-DK" dirty="0"/>
          </a:p>
          <a:p>
            <a:r>
              <a:rPr lang="da-DK" dirty="0"/>
              <a:t>Fokus på spil som League of Legends, Counter-Strike: Global Offensive og World of Warcraft</a:t>
            </a:r>
            <a:br>
              <a:rPr lang="da-DK" dirty="0"/>
            </a:br>
            <a:endParaRPr lang="da-DK" dirty="0"/>
          </a:p>
          <a:p>
            <a:r>
              <a:rPr lang="da-DK" dirty="0"/>
              <a:t>Samarbejde med Esport  Danmark samt lokale e-sportsklubber</a:t>
            </a:r>
            <a:br>
              <a:rPr lang="da-DK" dirty="0"/>
            </a:br>
            <a:endParaRPr lang="da-DK" dirty="0"/>
          </a:p>
          <a:p>
            <a:r>
              <a:rPr lang="da-DK" dirty="0"/>
              <a:t>Du vil aktivt være med til at arrangere </a:t>
            </a:r>
            <a:r>
              <a:rPr lang="da-DK" dirty="0" err="1"/>
              <a:t>e-sport</a:t>
            </a:r>
            <a:r>
              <a:rPr lang="da-DK" dirty="0"/>
              <a:t> events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901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50BFF-7D45-4B70-A837-DE612A3F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b="1" dirty="0"/>
            </a:br>
            <a:r>
              <a:rPr lang="da-DK" b="1" dirty="0"/>
              <a:t>HF </a:t>
            </a:r>
            <a:r>
              <a:rPr lang="da-DK" b="1" dirty="0" err="1"/>
              <a:t>E-sport</a:t>
            </a:r>
            <a:br>
              <a:rPr lang="da-DK" b="1" dirty="0"/>
            </a:br>
            <a:r>
              <a:rPr lang="da-DK" sz="3600" b="1" dirty="0"/>
              <a:t>- særlige tilbud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8F2EC1-6400-457D-B8B2-31777A9A8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Studierejse til internationalt E-sportsmiljø</a:t>
            </a:r>
            <a:br>
              <a:rPr lang="da-D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Træning hver eneste uge med uddannede instruktører i </a:t>
            </a:r>
            <a:r>
              <a:rPr lang="da-DK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E-sport</a:t>
            </a:r>
            <a:br>
              <a:rPr lang="da-D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da-DK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Mulighed for at tage uddannelsen som DGI E-sport instruktør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416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3B8FE-0EFB-4509-A317-25CD5E8C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HF </a:t>
            </a:r>
            <a:r>
              <a:rPr lang="da-DK" dirty="0" err="1"/>
              <a:t>E-sport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9A5DFE0-A892-4026-88D2-814869DA7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33" y="1428583"/>
            <a:ext cx="4851180" cy="54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1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50BFF-7D45-4B70-A837-DE612A3F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b="1" dirty="0"/>
            </a:br>
            <a:r>
              <a:rPr lang="da-DK" b="1" dirty="0"/>
              <a:t>HF </a:t>
            </a:r>
            <a:r>
              <a:rPr lang="da-DK" b="1" dirty="0" err="1"/>
              <a:t>E-sport</a:t>
            </a:r>
            <a:br>
              <a:rPr lang="da-DK" b="1" dirty="0"/>
            </a:br>
            <a:r>
              <a:rPr lang="da-DK" b="1" dirty="0"/>
              <a:t>- </a:t>
            </a:r>
            <a:r>
              <a:rPr lang="da-DK" sz="3600" b="1" dirty="0"/>
              <a:t>Hvordan </a:t>
            </a:r>
            <a:r>
              <a:rPr lang="da-DK" sz="3600" dirty="0"/>
              <a:t>inddrages digitalisering og spil?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8F2EC1-6400-457D-B8B2-31777A9A8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/>
              <a:t>Eksempler</a:t>
            </a:r>
          </a:p>
          <a:p>
            <a:pPr marL="0" indent="0">
              <a:buNone/>
            </a:pPr>
            <a:endParaRPr lang="da-DK" sz="1400" dirty="0"/>
          </a:p>
          <a:p>
            <a:r>
              <a:rPr lang="da-DK" sz="2000" dirty="0"/>
              <a:t>I dansk vil du fx lære at afkode </a:t>
            </a:r>
            <a:r>
              <a:rPr lang="da-DK" sz="2000" dirty="0" err="1"/>
              <a:t>avatarer</a:t>
            </a:r>
            <a:r>
              <a:rPr lang="da-DK" sz="2000" dirty="0"/>
              <a:t> og at aflæse og analysere sekvenser fra </a:t>
            </a:r>
            <a:r>
              <a:rPr lang="da-DK" sz="2000" dirty="0" err="1"/>
              <a:t>Blizzard</a:t>
            </a:r>
            <a:r>
              <a:rPr lang="da-DK" sz="2000" dirty="0"/>
              <a:t>. </a:t>
            </a:r>
            <a:br>
              <a:rPr lang="da-DK" sz="2000" dirty="0"/>
            </a:br>
            <a:r>
              <a:rPr lang="da-DK" sz="2000" dirty="0"/>
              <a:t>Du bliver også bedre til at læse de ca. 2000 bøger, der er i </a:t>
            </a:r>
            <a:r>
              <a:rPr lang="da-DK" sz="2000" dirty="0" err="1"/>
              <a:t>Skyrim</a:t>
            </a:r>
            <a:r>
              <a:rPr lang="da-DK" sz="2000" dirty="0"/>
              <a:t> og H3X.</a:t>
            </a:r>
            <a:br>
              <a:rPr lang="da-DK" sz="2000" dirty="0"/>
            </a:br>
            <a:endParaRPr lang="da-DK" sz="2000" dirty="0"/>
          </a:p>
          <a:p>
            <a:r>
              <a:rPr lang="da-DK" sz="2000" dirty="0"/>
              <a:t>I engelsk lærer du at formulere dig, når du spiller. </a:t>
            </a:r>
            <a:br>
              <a:rPr lang="da-DK" sz="2000" dirty="0"/>
            </a:br>
            <a:r>
              <a:rPr lang="da-DK" sz="2000" dirty="0"/>
              <a:t>Der vil også være temaer om gaming-kultur og virtual reality.</a:t>
            </a:r>
            <a:br>
              <a:rPr lang="da-DK" sz="2000" dirty="0"/>
            </a:br>
            <a:endParaRPr lang="da-DK" sz="2000" dirty="0"/>
          </a:p>
          <a:p>
            <a:r>
              <a:rPr lang="da-DK" sz="2000" dirty="0"/>
              <a:t>I matematik lærer du at forstå geometrien i Minecraft og at regne hurtigt, så du fx hurtigere kan købe våben i </a:t>
            </a:r>
            <a:r>
              <a:rPr lang="da-DK" sz="2000" dirty="0" err="1"/>
              <a:t>Counterstrike</a:t>
            </a:r>
            <a:r>
              <a:rPr lang="da-DK" sz="2000" dirty="0"/>
              <a:t>. </a:t>
            </a:r>
            <a:br>
              <a:rPr lang="da-DK" sz="2000" dirty="0"/>
            </a:br>
            <a:endParaRPr lang="da-DK" sz="2000" dirty="0"/>
          </a:p>
          <a:p>
            <a:r>
              <a:rPr lang="da-DK" sz="2000" dirty="0"/>
              <a:t>Du får Mediefag – og du kan vælge Kommunikation og IT. Her kan du lære at blive bedre som blogger, </a:t>
            </a:r>
            <a:r>
              <a:rPr lang="da-DK" sz="2000" dirty="0" err="1"/>
              <a:t>YouTuber</a:t>
            </a:r>
            <a:r>
              <a:rPr lang="da-DK" sz="2000" dirty="0"/>
              <a:t> eller på Instagram, Snapchat m.v., og du kan lære at lave din egen digitale forretning.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68111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C0F77-D20F-46EA-92D7-9DC3ECE8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HF Ordblind </a:t>
            </a:r>
            <a:br>
              <a:rPr lang="da-DK" dirty="0"/>
            </a:br>
            <a:r>
              <a:rPr lang="da-DK" sz="3600" dirty="0"/>
              <a:t>- 2-årig HF for ordblinde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01436F-00B8-4F7D-8223-76B4BE1C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3000" b="1" dirty="0"/>
              <a:t>Få de bedste vilkår for at gennemføre en ungdomsuddannelse</a:t>
            </a:r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/>
              <a:t>Mulighed for at følge et almindeligt HF2-forløb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Ordblinde-undervisning på et lille hold med fast plads i dit skema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Hjælp til at søge om IT-rygsæk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Gode redskaber til din hverdag som ordblind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Fast kontaktlærer, hvis du oplever psykiske eller fysiske udfordringer</a:t>
            </a:r>
          </a:p>
        </p:txBody>
      </p:sp>
    </p:spTree>
    <p:extLst>
      <p:ext uri="{BB962C8B-B14F-4D97-AF65-F5344CB8AC3E}">
        <p14:creationId xmlns:p14="http://schemas.microsoft.com/office/powerpoint/2010/main" val="88449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C0F77-D20F-46EA-92D7-9DC3ECE8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HF Mentor </a:t>
            </a:r>
            <a:br>
              <a:rPr lang="da-DK" dirty="0"/>
            </a:br>
            <a:r>
              <a:rPr lang="da-DK" sz="3600" dirty="0"/>
              <a:t>- 2-årig HF over 3 år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01436F-00B8-4F7D-8223-76B4BE1C5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3200" dirty="0"/>
              <a:t>For dig med særlige behov</a:t>
            </a:r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/>
              <a:t>Faglige mentorer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Personlig mentor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Social mentor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Fast lokale med fast hold på 7-15 kursister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3-4 timer dagligt – efter frokost</a:t>
            </a:r>
          </a:p>
        </p:txBody>
      </p:sp>
    </p:spTree>
    <p:extLst>
      <p:ext uri="{BB962C8B-B14F-4D97-AF65-F5344CB8AC3E}">
        <p14:creationId xmlns:p14="http://schemas.microsoft.com/office/powerpoint/2010/main" val="160340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28EA91-2596-4A84-8893-DAD6E0E7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284162"/>
            <a:ext cx="8509000" cy="835602"/>
          </a:xfrm>
        </p:spPr>
        <p:txBody>
          <a:bodyPr anchor="ctr">
            <a:normAutofit fontScale="90000"/>
          </a:bodyPr>
          <a:lstStyle/>
          <a:p>
            <a:r>
              <a:rPr lang="en-US" dirty="0" err="1"/>
              <a:t>Afsluttet</a:t>
            </a:r>
            <a:r>
              <a:rPr lang="en-US" dirty="0"/>
              <a:t> HF2</a:t>
            </a:r>
            <a:br>
              <a:rPr lang="en-US" dirty="0"/>
            </a:br>
            <a:r>
              <a:rPr lang="en-US" sz="3600" dirty="0"/>
              <a:t>– </a:t>
            </a:r>
            <a:r>
              <a:rPr lang="en-US" sz="3600" dirty="0" err="1"/>
              <a:t>mulighed</a:t>
            </a:r>
            <a:r>
              <a:rPr lang="en-US" sz="3600" dirty="0"/>
              <a:t> for SOF</a:t>
            </a:r>
            <a:endParaRPr lang="en-US" dirty="0"/>
          </a:p>
        </p:txBody>
      </p:sp>
      <p:pic>
        <p:nvPicPr>
          <p:cNvPr id="3" name="Billede 2" descr="Et billede, der indeholder person, kvinde, stående, påklædt&#10;&#10;Automatisk genereret beskrivelse">
            <a:extLst>
              <a:ext uri="{FF2B5EF4-FFF2-40B4-BE49-F238E27FC236}">
                <a16:creationId xmlns:a16="http://schemas.microsoft.com/office/drawing/2014/main" id="{74E021D4-B08C-4CC8-AD07-7EE47022E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" r="3" b="13133"/>
          <a:stretch/>
        </p:blipFill>
        <p:spPr>
          <a:xfrm>
            <a:off x="0" y="1393795"/>
            <a:ext cx="12192000" cy="4527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27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dirty="0"/>
            </a:br>
            <a:br>
              <a:rPr lang="da-DK" dirty="0"/>
            </a:br>
            <a:r>
              <a:rPr lang="da-DK" dirty="0"/>
              <a:t>SOF – Supplerende Overbygnings Forløb</a:t>
            </a:r>
            <a:br>
              <a:rPr lang="da-DK" dirty="0"/>
            </a:b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2400" b="1" dirty="0"/>
              <a:t>Ønsker du en lang videregående uddannelse?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Efter HF kan du tage et 3 mdrs. supplerende overbygnings forløb (SOF) via fjernundervisning.</a:t>
            </a:r>
          </a:p>
          <a:p>
            <a:pPr marL="0" indent="0">
              <a:buNone/>
            </a:pPr>
            <a:endParaRPr lang="da-DK" sz="2000" dirty="0"/>
          </a:p>
          <a:p>
            <a:r>
              <a:rPr lang="da-DK" sz="2000" dirty="0"/>
              <a:t>Universitetspakke matematisk – forløbet kan fx afsluttes med Matematik A og Fysik B</a:t>
            </a:r>
          </a:p>
          <a:p>
            <a:r>
              <a:rPr lang="da-DK" sz="2000" dirty="0"/>
              <a:t>Universitetspakke humanistisk – forløbet kan fx afsluttes med Engelsk A og Tysk B</a:t>
            </a:r>
          </a:p>
        </p:txBody>
      </p:sp>
    </p:spTree>
    <p:extLst>
      <p:ext uri="{BB962C8B-B14F-4D97-AF65-F5344CB8AC3E}">
        <p14:creationId xmlns:p14="http://schemas.microsoft.com/office/powerpoint/2010/main" val="3570804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dirty="0"/>
              <a:t>Vejledning</a:t>
            </a:r>
            <a:br>
              <a:rPr lang="da-DK" dirty="0"/>
            </a:br>
            <a:r>
              <a:rPr lang="da-DK" sz="3600" dirty="0"/>
              <a:t>- Studievejledningen er til for dig!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b="1" dirty="0"/>
              <a:t>Vejlederne er din første kontakt på VUC Storstrøm og de kan træffes hver dag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Vejlederne kan bl.a. hjælpe dig med </a:t>
            </a:r>
          </a:p>
          <a:p>
            <a:pPr marL="0" indent="0">
              <a:buNone/>
            </a:pPr>
            <a:endParaRPr lang="da-DK" sz="2400" dirty="0"/>
          </a:p>
          <a:p>
            <a:pPr marL="285750" indent="-285750"/>
            <a:r>
              <a:rPr lang="da-DK" sz="2400" dirty="0"/>
              <a:t>Vejledning i fag og niveauer.</a:t>
            </a:r>
          </a:p>
          <a:p>
            <a:pPr marL="285750" indent="-285750"/>
            <a:r>
              <a:rPr lang="da-DK" sz="2400" dirty="0"/>
              <a:t>Personlig vejledning, hvis du har problemer ift. dit studie.</a:t>
            </a:r>
          </a:p>
          <a:p>
            <a:pPr marL="285750" indent="-285750"/>
            <a:r>
              <a:rPr lang="da-DK" sz="2400" dirty="0"/>
              <a:t>SPS-støtte.</a:t>
            </a:r>
          </a:p>
          <a:p>
            <a:pPr marL="285750" indent="-285750"/>
            <a:r>
              <a:rPr lang="da-DK" sz="2400" dirty="0"/>
              <a:t>Oplysninger om økonomiske muligheder som studerende (SU).</a:t>
            </a:r>
          </a:p>
          <a:p>
            <a:pPr marL="285750" indent="-285750"/>
            <a:r>
              <a:rPr lang="da-DK" sz="2400" dirty="0"/>
              <a:t>Undervisning omhandlende eksamensangst.</a:t>
            </a:r>
          </a:p>
          <a:p>
            <a:pPr marL="285750" indent="-285750"/>
            <a:r>
              <a:rPr lang="da-DK" sz="2400" dirty="0"/>
              <a:t>Karrierevalgsvejledning samt vejledning om valg af videregående uddannelser.</a:t>
            </a:r>
          </a:p>
          <a:p>
            <a:pPr marL="285750" indent="-285750"/>
            <a:endParaRPr lang="da-DK" sz="2400" dirty="0"/>
          </a:p>
          <a:p>
            <a:pPr marL="0" indent="0">
              <a:buNone/>
            </a:pPr>
            <a:r>
              <a:rPr lang="da-DK" sz="2400" dirty="0"/>
              <a:t>Vejlederne er dine rådgivere, hvad du taler med dem om, er fortroligt. </a:t>
            </a:r>
          </a:p>
        </p:txBody>
      </p:sp>
    </p:spTree>
    <p:extLst>
      <p:ext uri="{BB962C8B-B14F-4D97-AF65-F5344CB8AC3E}">
        <p14:creationId xmlns:p14="http://schemas.microsoft.com/office/powerpoint/2010/main" val="350423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79954-CB6D-4B1D-B47D-4962CED1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284162"/>
            <a:ext cx="8509000" cy="835602"/>
          </a:xfrm>
        </p:spPr>
        <p:txBody>
          <a:bodyPr anchor="ctr">
            <a:normAutofit fontScale="90000"/>
          </a:bodyPr>
          <a:lstStyle/>
          <a:p>
            <a:r>
              <a:rPr lang="da-DK" dirty="0"/>
              <a:t>Fokus</a:t>
            </a:r>
            <a:br>
              <a:rPr lang="da-DK" dirty="0"/>
            </a:br>
            <a:r>
              <a:rPr lang="da-DK" sz="3600" dirty="0"/>
              <a:t>- 2-årig HF</a:t>
            </a:r>
            <a:endParaRPr lang="da-DK" dirty="0"/>
          </a:p>
        </p:txBody>
      </p:sp>
      <p:pic>
        <p:nvPicPr>
          <p:cNvPr id="7" name="Billede 6" descr="Et billede, der indeholder træ, person, udendørs, hat&#10;&#10;Automatisk genereret beskrivelse">
            <a:extLst>
              <a:ext uri="{FF2B5EF4-FFF2-40B4-BE49-F238E27FC236}">
                <a16:creationId xmlns:a16="http://schemas.microsoft.com/office/drawing/2014/main" id="{9ACC64E0-E01B-4C22-8309-585D94D360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7847" r="3" b="21240"/>
          <a:stretch/>
        </p:blipFill>
        <p:spPr>
          <a:xfrm>
            <a:off x="0" y="1399684"/>
            <a:ext cx="12192000" cy="4548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7555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A7FF1-F203-4A4C-ABE0-32BA3A82C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Hvordan kommer jeg ind på en 2-årig HF?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A5460505-9871-4422-881A-D40636039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8151" y="1763713"/>
            <a:ext cx="828222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92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0A5C-7863-4365-A618-116907ECE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Optagelse på HF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AFCF3A-D0A5-4BB9-BF08-31D9DB39F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452" y="1710347"/>
            <a:ext cx="74693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da-DK" sz="2400" dirty="0"/>
            </a:br>
            <a:r>
              <a:rPr lang="da-DK" sz="2400" dirty="0"/>
              <a:t>Du kan optages:</a:t>
            </a:r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/>
              <a:t>Direkte fra 9.klasse 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Direkte fra 10.klasse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Direkte fra AVU</a:t>
            </a:r>
            <a:br>
              <a:rPr lang="da-DK" sz="2400" dirty="0"/>
            </a:br>
            <a:endParaRPr lang="da-DK" sz="2400" dirty="0"/>
          </a:p>
          <a:p>
            <a:r>
              <a:rPr lang="da-DK" sz="2400" dirty="0"/>
              <a:t>Hvis du har været i arbejde eller andet efter folkeskolen</a:t>
            </a:r>
            <a:endParaRPr lang="da-DK" sz="3600" dirty="0"/>
          </a:p>
          <a:p>
            <a:endParaRPr lang="da-DK" sz="32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5260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0A5C-7863-4365-A618-116907ECE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dirty="0"/>
              <a:t>Optagelse på HF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AFCF3A-D0A5-4BB9-BF08-31D9DB39F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OBS:</a:t>
            </a:r>
            <a:br>
              <a:rPr lang="da-DK" sz="2000" dirty="0"/>
            </a:br>
            <a:endParaRPr lang="da-DK" sz="2000" dirty="0"/>
          </a:p>
          <a:p>
            <a:r>
              <a:rPr lang="da-DK" sz="2000" dirty="0"/>
              <a:t>Hvis du går i 9. eller 10.klasse, skal du søge om optagelse inden den 1. marts 2022</a:t>
            </a:r>
            <a:br>
              <a:rPr lang="da-DK" sz="2000" dirty="0"/>
            </a:br>
            <a:endParaRPr lang="da-DK" sz="2000" dirty="0"/>
          </a:p>
          <a:p>
            <a:r>
              <a:rPr lang="da-DK" sz="2000" dirty="0"/>
              <a:t>For de der har en almen forberedelseseksamen (</a:t>
            </a:r>
            <a:r>
              <a:rPr lang="da-DK" sz="2000" dirty="0" err="1"/>
              <a:t>avu</a:t>
            </a:r>
            <a:r>
              <a:rPr lang="da-DK" sz="2000" dirty="0"/>
              <a:t>) eller lignende, er ansøgningsfristen den 15. marts 2022</a:t>
            </a:r>
            <a:br>
              <a:rPr lang="da-DK" sz="2000" dirty="0"/>
            </a:br>
            <a:endParaRPr lang="da-DK" sz="2000" dirty="0"/>
          </a:p>
          <a:p>
            <a:r>
              <a:rPr lang="da-DK" sz="2000" dirty="0"/>
              <a:t>Hvis du ikke når det inden disse datoer, er du altid velkommen til at kontakte en studievejleder</a:t>
            </a:r>
            <a:br>
              <a:rPr lang="da-DK" sz="2000" dirty="0"/>
            </a:br>
            <a:endParaRPr lang="da-DK" sz="2000" dirty="0"/>
          </a:p>
          <a:p>
            <a:r>
              <a:rPr lang="da-DK" sz="2000" dirty="0"/>
              <a:t>Opfylder du ikke adgangskravene vil der være optagelsesprøver i løbet af foråret/sommeren</a:t>
            </a:r>
          </a:p>
          <a:p>
            <a:pPr marL="0" indent="0">
              <a:buNone/>
            </a:pPr>
            <a:endParaRPr lang="da-DK" sz="3200" dirty="0"/>
          </a:p>
          <a:p>
            <a:endParaRPr lang="da-DK" sz="32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7200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dirty="0"/>
              <a:t>Afrunding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3000" dirty="0"/>
              <a:t>På Åbent hus-siden kan I:</a:t>
            </a:r>
          </a:p>
          <a:p>
            <a:pPr marL="285750" indent="-285750"/>
            <a:endParaRPr lang="da-DK" sz="2400" dirty="0"/>
          </a:p>
          <a:p>
            <a:pPr marL="285750" indent="-285750"/>
            <a:r>
              <a:rPr lang="da-DK" sz="2400" dirty="0"/>
              <a:t>Læse mere om forskellige emner samt downloade materiale</a:t>
            </a:r>
            <a:br>
              <a:rPr lang="da-DK" sz="2400" dirty="0"/>
            </a:br>
            <a:endParaRPr lang="da-DK" sz="2400" dirty="0"/>
          </a:p>
          <a:p>
            <a:pPr marL="285750" indent="-285750"/>
            <a:r>
              <a:rPr lang="da-DK" sz="2400" dirty="0"/>
              <a:t>Komme på virtuel rundvisning</a:t>
            </a:r>
            <a:br>
              <a:rPr lang="da-DK" sz="2400" dirty="0"/>
            </a:br>
            <a:endParaRPr lang="da-DK" sz="2400" dirty="0"/>
          </a:p>
          <a:p>
            <a:pPr marL="285750" indent="-285750"/>
            <a:r>
              <a:rPr lang="da-DK" sz="2400" dirty="0"/>
              <a:t>Tilmelding til fysisk rundvisning – med en kursist</a:t>
            </a:r>
            <a:br>
              <a:rPr lang="da-DK" sz="2400" dirty="0"/>
            </a:br>
            <a:endParaRPr lang="da-DK" sz="2400" dirty="0"/>
          </a:p>
          <a:p>
            <a:pPr marL="285750" indent="-285750"/>
            <a:r>
              <a:rPr lang="da-DK" sz="2400" dirty="0"/>
              <a:t>Kontaktinfo til studievejledningen</a:t>
            </a:r>
          </a:p>
        </p:txBody>
      </p:sp>
    </p:spTree>
    <p:extLst>
      <p:ext uri="{BB962C8B-B14F-4D97-AF65-F5344CB8AC3E}">
        <p14:creationId xmlns:p14="http://schemas.microsoft.com/office/powerpoint/2010/main" val="1970404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E8FBE-204D-429F-9B27-4C4BD40F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284162"/>
            <a:ext cx="8509000" cy="835602"/>
          </a:xfrm>
        </p:spPr>
        <p:txBody>
          <a:bodyPr anchor="ctr">
            <a:normAutofit/>
          </a:bodyPr>
          <a:lstStyle/>
          <a:p>
            <a:r>
              <a:rPr lang="da-DK" dirty="0"/>
              <a:t>Spørgsmål</a:t>
            </a:r>
          </a:p>
        </p:txBody>
      </p:sp>
      <p:pic>
        <p:nvPicPr>
          <p:cNvPr id="7" name="Pladsholder til indhold 6" descr="Et billede, der indeholder person, træ, udendørs, poserer&#10;&#10;Automatisk genereret beskrivelse">
            <a:extLst>
              <a:ext uri="{FF2B5EF4-FFF2-40B4-BE49-F238E27FC236}">
                <a16:creationId xmlns:a16="http://schemas.microsoft.com/office/drawing/2014/main" id="{451D4CBD-8B4C-40F0-BEA1-2A43CC46B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" b="13474"/>
          <a:stretch/>
        </p:blipFill>
        <p:spPr>
          <a:xfrm>
            <a:off x="0" y="1393793"/>
            <a:ext cx="12192000" cy="4509857"/>
          </a:xfrm>
          <a:noFill/>
        </p:spPr>
      </p:pic>
    </p:spTree>
    <p:extLst>
      <p:ext uri="{BB962C8B-B14F-4D97-AF65-F5344CB8AC3E}">
        <p14:creationId xmlns:p14="http://schemas.microsoft.com/office/powerpoint/2010/main" val="2932258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Studievejledningen er til for dig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801" y="1489752"/>
            <a:ext cx="10458806" cy="5084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/>
              <a:t>Åben vejledning hver dag 9:00-11:00 eller bestil</a:t>
            </a:r>
            <a:r>
              <a:rPr lang="da-DK" sz="2400" dirty="0"/>
              <a:t> </a:t>
            </a:r>
            <a:r>
              <a:rPr lang="da-DK" sz="2400" b="1" dirty="0"/>
              <a:t>tid online på </a:t>
            </a:r>
            <a:r>
              <a:rPr lang="da-DK" sz="2400" dirty="0">
                <a:hlinkClick r:id="rId2"/>
              </a:rPr>
              <a:t>www.vucstor.dk</a:t>
            </a: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Vi hjælper med personlig vejledning om studie- og karrierevalg, fag og niveauer, SPS, ordblindhed og SU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160FECC-7F8D-4BA6-9CC2-A7CDFEFC7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658" y="2043725"/>
            <a:ext cx="1950640" cy="338026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F8F29D4-FC2E-478F-8E2B-EF2A4A76E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1" y="2043725"/>
            <a:ext cx="1898591" cy="319455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952C823F-7C24-4C46-B53A-2EC150B91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210" y="2043725"/>
            <a:ext cx="1898591" cy="338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23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Ordblindeundervisning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b="1" dirty="0"/>
              <a:t>Gratis undervisning for ordblinde</a:t>
            </a:r>
            <a:endParaRPr lang="da-DK" dirty="0"/>
          </a:p>
          <a:p>
            <a:endParaRPr lang="da-DK" dirty="0"/>
          </a:p>
          <a:p>
            <a:pPr marL="285750" indent="-285750"/>
            <a:r>
              <a:rPr lang="da-DK" dirty="0"/>
              <a:t>Undervisningen er tilpasset den enkelte kursist.</a:t>
            </a:r>
          </a:p>
          <a:p>
            <a:pPr marL="285750" indent="-285750"/>
            <a:r>
              <a:rPr lang="da-DK" dirty="0"/>
              <a:t>Der undervises på små hold.</a:t>
            </a:r>
          </a:p>
          <a:p>
            <a:pPr marL="285750" indent="-285750"/>
            <a:r>
              <a:rPr lang="da-DK" dirty="0"/>
              <a:t>Der er mulighed for undervisning både dag og aften.</a:t>
            </a:r>
          </a:p>
          <a:p>
            <a:pPr marL="285750" indent="-285750"/>
            <a:r>
              <a:rPr lang="da-DK" dirty="0"/>
              <a:t>VUC Storstrøm tilbyder også særlig tilrettelagt engelsk for ordblinde.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8108ECA-F03B-4B9B-B4B9-86E723032841}"/>
              </a:ext>
            </a:extLst>
          </p:cNvPr>
          <p:cNvSpPr txBox="1"/>
          <p:nvPr/>
        </p:nvSpPr>
        <p:spPr>
          <a:xfrm>
            <a:off x="1310691" y="5650508"/>
            <a:ext cx="6366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2"/>
              </a:rPr>
              <a:t>Ordblinde skal også drømme stort</a:t>
            </a:r>
            <a:endParaRPr lang="da-DK" dirty="0"/>
          </a:p>
          <a:p>
            <a:endParaRPr lang="da-DK" dirty="0"/>
          </a:p>
          <a:p>
            <a:r>
              <a:rPr lang="da-DK" dirty="0">
                <a:hlinkClick r:id="rId3"/>
              </a:rPr>
              <a:t>En ordblind taler om at blive testet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7587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98A2E-18A5-40D9-BBD7-04BA0A88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dirty="0"/>
              <a:t>1-årige genvejspakker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DD5C79-AB5C-41E3-B5D8-1DDFC64AB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3200" b="1" dirty="0"/>
              <a:t>1-årige genvejspakker</a:t>
            </a:r>
          </a:p>
          <a:p>
            <a:endParaRPr lang="da-DK" sz="1800" dirty="0"/>
          </a:p>
          <a:p>
            <a:pPr marL="0" indent="0">
              <a:buNone/>
            </a:pPr>
            <a:r>
              <a:rPr lang="da-DK" sz="2800" dirty="0"/>
              <a:t>Bliv kvalificeret til optagelse på en af følgende uddannelser:</a:t>
            </a:r>
          </a:p>
          <a:p>
            <a:endParaRPr lang="da-DK" sz="2800" dirty="0"/>
          </a:p>
          <a:p>
            <a:r>
              <a:rPr lang="da-DK" sz="2800" dirty="0"/>
              <a:t>Pædagog</a:t>
            </a:r>
          </a:p>
          <a:p>
            <a:r>
              <a:rPr lang="da-DK" sz="2800" dirty="0"/>
              <a:t>Socialrådgiver</a:t>
            </a:r>
          </a:p>
          <a:p>
            <a:r>
              <a:rPr lang="da-DK" sz="2800" dirty="0"/>
              <a:t>Sygeplejerske</a:t>
            </a:r>
          </a:p>
          <a:p>
            <a:r>
              <a:rPr lang="da-DK" sz="2800" dirty="0"/>
              <a:t>Bioanalytiker</a:t>
            </a:r>
          </a:p>
          <a:p>
            <a:r>
              <a:rPr lang="da-DK" sz="2800" dirty="0"/>
              <a:t>Fængselsbetjent (dansk C, engelsk C, </a:t>
            </a:r>
            <a:r>
              <a:rPr lang="da-DK" sz="2800" dirty="0" err="1"/>
              <a:t>samf</a:t>
            </a:r>
            <a:r>
              <a:rPr lang="da-DK" sz="2800" dirty="0"/>
              <a:t>. C og </a:t>
            </a:r>
            <a:r>
              <a:rPr lang="da-DK" sz="2800" dirty="0" err="1"/>
              <a:t>psyk</a:t>
            </a:r>
            <a:r>
              <a:rPr lang="da-DK" sz="2800" dirty="0"/>
              <a:t>. C/eller Idræt C)</a:t>
            </a:r>
          </a:p>
          <a:p>
            <a:r>
              <a:rPr lang="da-DK" sz="2800" dirty="0"/>
              <a:t>EUD Buss.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4811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3B8FE-0EFB-4509-A317-25CD5E8C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HF </a:t>
            </a:r>
            <a:r>
              <a:rPr lang="da-DK" dirty="0" err="1"/>
              <a:t>E-sport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9A5DFE0-A892-4026-88D2-814869DA7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333" y="1428583"/>
            <a:ext cx="4851180" cy="54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2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72CBF9-E1BA-4938-8EF9-B9284DE8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2 årig HF</a:t>
            </a:r>
            <a:br>
              <a:rPr lang="da-DK" dirty="0"/>
            </a:br>
            <a:r>
              <a:rPr lang="da-DK" sz="3600" dirty="0"/>
              <a:t>- fagpakke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5059497-AFE5-4821-8D66-693EE1324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15" y="1420932"/>
            <a:ext cx="4839507" cy="543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3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dirty="0"/>
              <a:t>Dagsorden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801" y="1763613"/>
            <a:ext cx="9138327" cy="4351338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endParaRPr lang="da-DK" dirty="0"/>
          </a:p>
          <a:p>
            <a:pPr marL="285750" indent="-285750"/>
            <a:r>
              <a:rPr lang="da-DK" dirty="0"/>
              <a:t>Hvorfor VUC Storstrøm i Næstved? </a:t>
            </a:r>
          </a:p>
          <a:p>
            <a:pPr marL="285750" indent="-285750"/>
            <a:r>
              <a:rPr lang="da-DK" dirty="0"/>
              <a:t>2-årig HF</a:t>
            </a:r>
          </a:p>
          <a:p>
            <a:pPr marL="285750" indent="-285750"/>
            <a:r>
              <a:rPr lang="da-DK" dirty="0"/>
              <a:t>Særligt om HF </a:t>
            </a:r>
            <a:r>
              <a:rPr lang="da-DK" dirty="0" err="1"/>
              <a:t>E-sport</a:t>
            </a:r>
            <a:endParaRPr lang="da-DK" dirty="0"/>
          </a:p>
          <a:p>
            <a:pPr marL="285750" indent="-285750"/>
            <a:r>
              <a:rPr lang="da-DK" dirty="0"/>
              <a:t>Særligt om HF Ordblind</a:t>
            </a:r>
          </a:p>
          <a:p>
            <a:pPr marL="285750" indent="-285750"/>
            <a:r>
              <a:rPr lang="da-DK" dirty="0"/>
              <a:t>Særligt om HF Mentor</a:t>
            </a:r>
          </a:p>
          <a:p>
            <a:pPr marL="285750" indent="-285750"/>
            <a:r>
              <a:rPr lang="da-DK" dirty="0"/>
              <a:t>SOF – vil du på en længere videregående uddannelse?</a:t>
            </a:r>
          </a:p>
          <a:p>
            <a:pPr marL="285750" indent="-285750"/>
            <a:r>
              <a:rPr lang="da-DK" dirty="0"/>
              <a:t>Studievejledning</a:t>
            </a:r>
          </a:p>
          <a:p>
            <a:pPr marL="285750" indent="-285750"/>
            <a:r>
              <a:rPr lang="da-DK" dirty="0"/>
              <a:t>Optagelse på HF2 – Hvordan?</a:t>
            </a:r>
          </a:p>
          <a:p>
            <a:pPr marL="285750" indent="-285750"/>
            <a:r>
              <a:rPr lang="da-DK" dirty="0"/>
              <a:t>Spørgsmål</a:t>
            </a:r>
          </a:p>
          <a:p>
            <a:pPr marL="285750" indent="-28575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2131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A3B8FE-0EFB-4509-A317-25CD5E8C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2 årig HF</a:t>
            </a:r>
            <a:br>
              <a:rPr lang="da-DK" dirty="0"/>
            </a:br>
            <a:r>
              <a:rPr lang="da-DK" sz="3600" dirty="0"/>
              <a:t>- fagpakke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977BF84-FB71-473C-94FB-806F6A30F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135" y="1517543"/>
            <a:ext cx="4254865" cy="50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29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28A75-6260-428B-99A7-244C4D9E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2 årig HF</a:t>
            </a:r>
            <a:br>
              <a:rPr lang="da-DK" dirty="0"/>
            </a:br>
            <a:r>
              <a:rPr lang="da-DK" sz="3600" dirty="0"/>
              <a:t>- fagpakke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BDC8CED-9BA3-428C-97A2-223A8183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510" y="1468052"/>
            <a:ext cx="4729490" cy="53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060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C0F77-D20F-46EA-92D7-9DC3ECE8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2 årig HF</a:t>
            </a:r>
            <a:br>
              <a:rPr lang="da-DK" dirty="0"/>
            </a:br>
            <a:r>
              <a:rPr lang="da-DK" sz="3600" dirty="0"/>
              <a:t>- fagpakke</a:t>
            </a: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8D57A4B4-C14A-4550-B114-08BB1AB49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49" y="1402715"/>
            <a:ext cx="4477451" cy="54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27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C0F77-D20F-46EA-92D7-9DC3ECE8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VIDEO</a:t>
            </a:r>
            <a:br>
              <a:rPr lang="da-DK" dirty="0"/>
            </a:br>
            <a:r>
              <a:rPr lang="da-DK" sz="3600" dirty="0"/>
              <a:t>- HF Esport (Morten)</a:t>
            </a:r>
            <a:endParaRPr lang="da-DK" dirty="0"/>
          </a:p>
        </p:txBody>
      </p:sp>
      <p:pic>
        <p:nvPicPr>
          <p:cNvPr id="3" name="Onlinemedier 2" title="HF Esport_Morten">
            <a:hlinkClick r:id="" action="ppaction://media"/>
            <a:extLst>
              <a:ext uri="{FF2B5EF4-FFF2-40B4-BE49-F238E27FC236}">
                <a16:creationId xmlns:a16="http://schemas.microsoft.com/office/drawing/2014/main" id="{1ACDD76D-E999-47E4-B153-DBFCC406B4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8572" y="1470581"/>
            <a:ext cx="8209634" cy="46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C0F77-D20F-46EA-92D7-9DC3ECE8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VIDEO</a:t>
            </a:r>
            <a:br>
              <a:rPr lang="da-DK" dirty="0"/>
            </a:br>
            <a:r>
              <a:rPr lang="da-DK" sz="3600" dirty="0"/>
              <a:t>- HF Esport (Camilla)</a:t>
            </a:r>
            <a:endParaRPr lang="da-DK" dirty="0"/>
          </a:p>
        </p:txBody>
      </p:sp>
      <p:pic>
        <p:nvPicPr>
          <p:cNvPr id="4" name="Onlinemedier 3" title="HF Esport_Camilla">
            <a:hlinkClick r:id="" action="ppaction://media"/>
            <a:extLst>
              <a:ext uri="{FF2B5EF4-FFF2-40B4-BE49-F238E27FC236}">
                <a16:creationId xmlns:a16="http://schemas.microsoft.com/office/drawing/2014/main" id="{AA5549E1-F9AC-4637-A31E-BA8630526A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0231" y="1495076"/>
            <a:ext cx="8003356" cy="45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C0F77-D20F-46EA-92D7-9DC3ECE8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VIDEO</a:t>
            </a:r>
            <a:br>
              <a:rPr lang="da-DK" dirty="0"/>
            </a:br>
            <a:r>
              <a:rPr lang="da-DK" sz="3600" dirty="0"/>
              <a:t>- Ordblind? Bliv testet.</a:t>
            </a:r>
            <a:endParaRPr lang="da-DK" dirty="0"/>
          </a:p>
        </p:txBody>
      </p:sp>
      <p:pic>
        <p:nvPicPr>
          <p:cNvPr id="3" name="Onlinemedier 2" title="Bliv testet">
            <a:hlinkClick r:id="" action="ppaction://media"/>
            <a:extLst>
              <a:ext uri="{FF2B5EF4-FFF2-40B4-BE49-F238E27FC236}">
                <a16:creationId xmlns:a16="http://schemas.microsoft.com/office/drawing/2014/main" id="{262D3D41-6248-45F3-99F8-520C43E698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4912" y="1469623"/>
            <a:ext cx="8110416" cy="458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C0F77-D20F-46EA-92D7-9DC3ECE8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VIDEO</a:t>
            </a:r>
            <a:br>
              <a:rPr lang="da-DK" dirty="0"/>
            </a:br>
            <a:r>
              <a:rPr lang="da-DK" sz="3600" dirty="0"/>
              <a:t>- Hvad kan man bruge en </a:t>
            </a:r>
            <a:r>
              <a:rPr lang="da-DK" sz="3600" dirty="0" err="1"/>
              <a:t>HF-eksamen</a:t>
            </a:r>
            <a:r>
              <a:rPr lang="da-DK" sz="3600" dirty="0"/>
              <a:t> til?</a:t>
            </a:r>
            <a:endParaRPr lang="da-DK" dirty="0"/>
          </a:p>
        </p:txBody>
      </p:sp>
      <p:pic>
        <p:nvPicPr>
          <p:cNvPr id="4" name="Onlinemedier 3" title="Hvad kan man bruge en HF eksamen til">
            <a:hlinkClick r:id="" action="ppaction://media"/>
            <a:extLst>
              <a:ext uri="{FF2B5EF4-FFF2-40B4-BE49-F238E27FC236}">
                <a16:creationId xmlns:a16="http://schemas.microsoft.com/office/drawing/2014/main" id="{27A3F399-715E-42D4-A4BA-EE65D24F3F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0643" y="1493944"/>
            <a:ext cx="8234218" cy="465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C0F77-D20F-46EA-92D7-9DC3ECE8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VIDEO</a:t>
            </a:r>
            <a:br>
              <a:rPr lang="da-DK" dirty="0"/>
            </a:br>
            <a:r>
              <a:rPr lang="da-DK" sz="3600" dirty="0"/>
              <a:t>- Hvad er det bedste ved HF på VUC?</a:t>
            </a:r>
            <a:endParaRPr lang="da-DK" dirty="0"/>
          </a:p>
        </p:txBody>
      </p:sp>
      <p:pic>
        <p:nvPicPr>
          <p:cNvPr id="4" name="Onlinemedier 3" title="Hvad er det bedste ved HF på VUC">
            <a:hlinkClick r:id="" action="ppaction://media"/>
            <a:extLst>
              <a:ext uri="{FF2B5EF4-FFF2-40B4-BE49-F238E27FC236}">
                <a16:creationId xmlns:a16="http://schemas.microsoft.com/office/drawing/2014/main" id="{FA7B4D11-031E-42E5-BF01-B23ABAB013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82046" y="1493803"/>
            <a:ext cx="8100990" cy="457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79954-CB6D-4B1D-B47D-4962CED1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400" dirty="0"/>
              <a:t>Studiemiljø </a:t>
            </a:r>
            <a:br>
              <a:rPr lang="da-DK" sz="4400" dirty="0"/>
            </a:br>
            <a:r>
              <a:rPr lang="da-DK" sz="3600" dirty="0"/>
              <a:t>- Hvorfor VUC Storstrøm i Næstved?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89423F-97E0-4204-A79A-90148123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1" y="1892040"/>
            <a:ext cx="10335516" cy="3984977"/>
          </a:xfrm>
        </p:spPr>
        <p:txBody>
          <a:bodyPr>
            <a:normAutofit/>
          </a:bodyPr>
          <a:lstStyle/>
          <a:p>
            <a:r>
              <a:rPr lang="da-DK" sz="2400" dirty="0"/>
              <a:t>Et voksent uddannelsesmiljø tæt på bus og tog</a:t>
            </a:r>
          </a:p>
          <a:p>
            <a:r>
              <a:rPr lang="da-DK" sz="2400" dirty="0"/>
              <a:t>God kontakt til uddannelseschef, lærere, studievejledere, kursistråd og medstuderende</a:t>
            </a:r>
          </a:p>
          <a:p>
            <a:r>
              <a:rPr lang="da-DK" sz="2400" dirty="0"/>
              <a:t>Gode rammer for udvikling, vejledning og feedback, hvor læring tages alvorligt </a:t>
            </a:r>
          </a:p>
          <a:p>
            <a:r>
              <a:rPr lang="da-DK" sz="2400" dirty="0"/>
              <a:t>Tilbud om studie- og karrierevalgsvejledning </a:t>
            </a:r>
          </a:p>
          <a:p>
            <a:r>
              <a:rPr lang="da-DK" sz="2400" dirty="0"/>
              <a:t>Mulighed for studiestøtte til studerende, der er udfordret fysisk eller psykisk (SPS)</a:t>
            </a:r>
          </a:p>
          <a:p>
            <a:r>
              <a:rPr lang="da-DK" sz="2400" dirty="0"/>
              <a:t>Studiestøtte til ordblinde</a:t>
            </a:r>
          </a:p>
          <a:p>
            <a:r>
              <a:rPr lang="da-DK" sz="2400" dirty="0"/>
              <a:t>Alsidig forberedelse til en videregående uddannelse</a:t>
            </a:r>
          </a:p>
          <a:p>
            <a:pPr marL="0" indent="0">
              <a:buNone/>
            </a:pPr>
            <a:endParaRPr lang="da-DK" sz="2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2405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Kursistrådet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EBC2CED-DE61-4DB3-9FC3-C5C157DC2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324" y="2104008"/>
            <a:ext cx="5320835" cy="387439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3A6F6E4-3A60-48D2-A40D-82271DD3B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367" y="2104008"/>
            <a:ext cx="2049679" cy="3874393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9B5AA385-BE67-47FE-B434-F67CC5F9488D}"/>
              </a:ext>
            </a:extLst>
          </p:cNvPr>
          <p:cNvSpPr txBox="1"/>
          <p:nvPr/>
        </p:nvSpPr>
        <p:spPr>
          <a:xfrm>
            <a:off x="431801" y="2000996"/>
            <a:ext cx="41224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b="1" i="0" dirty="0">
                <a:solidFill>
                  <a:srgbClr val="111111"/>
                </a:solidFill>
                <a:effectLst/>
              </a:rPr>
              <a:t>Kursistrådet har fokus på trivsel og sammenhold kursisterne imellem </a:t>
            </a:r>
            <a:br>
              <a:rPr lang="da-DK" b="1" i="0" dirty="0">
                <a:solidFill>
                  <a:srgbClr val="111111"/>
                </a:solidFill>
                <a:effectLst/>
              </a:rPr>
            </a:br>
            <a:r>
              <a:rPr lang="da-DK" b="1" i="0" dirty="0">
                <a:solidFill>
                  <a:srgbClr val="111111"/>
                </a:solidFill>
                <a:effectLst/>
              </a:rPr>
              <a:t>– også på tværs af uddannelser.</a:t>
            </a:r>
          </a:p>
          <a:p>
            <a:pPr algn="l"/>
            <a:endParaRPr lang="da-DK" b="1" i="0" dirty="0">
              <a:solidFill>
                <a:srgbClr val="111111"/>
              </a:solidFill>
              <a:effectLst/>
            </a:endParaRPr>
          </a:p>
          <a:p>
            <a:pPr algn="l"/>
            <a:r>
              <a:rPr lang="da-DK" b="0" i="0" dirty="0">
                <a:solidFill>
                  <a:srgbClr val="111111"/>
                </a:solidFill>
                <a:effectLst/>
              </a:rPr>
              <a:t>Kursistrådet arrangerer forskellige aktiviteter, der er med til at skabe et godt fællesskab, fx</a:t>
            </a:r>
          </a:p>
          <a:p>
            <a:pPr algn="l"/>
            <a:r>
              <a:rPr lang="da-DK" b="0" i="0" dirty="0">
                <a:solidFill>
                  <a:srgbClr val="111111"/>
                </a:solidFill>
                <a:effectLst/>
              </a:rPr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111111"/>
                </a:solidFill>
                <a:effectLst/>
              </a:rPr>
              <a:t>Trivselsmøder</a:t>
            </a:r>
            <a:br>
              <a:rPr lang="da-DK" b="0" i="0" dirty="0">
                <a:solidFill>
                  <a:srgbClr val="111111"/>
                </a:solidFill>
                <a:effectLst/>
              </a:rPr>
            </a:br>
            <a:endParaRPr lang="da-DK" b="0" i="0" dirty="0">
              <a:solidFill>
                <a:srgbClr val="11111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111111"/>
                </a:solidFill>
                <a:effectLst/>
              </a:rPr>
              <a:t>Fredagsbar/-café</a:t>
            </a:r>
            <a:br>
              <a:rPr lang="da-DK" b="0" i="0" dirty="0">
                <a:solidFill>
                  <a:srgbClr val="111111"/>
                </a:solidFill>
                <a:effectLst/>
              </a:rPr>
            </a:br>
            <a:endParaRPr lang="da-DK" b="0" i="0" dirty="0">
              <a:solidFill>
                <a:srgbClr val="11111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b="0" i="0" dirty="0">
                <a:solidFill>
                  <a:srgbClr val="111111"/>
                </a:solidFill>
                <a:effectLst/>
              </a:rPr>
              <a:t>Introfest</a:t>
            </a:r>
            <a:br>
              <a:rPr lang="da-DK" b="0" i="0" dirty="0">
                <a:solidFill>
                  <a:srgbClr val="111111"/>
                </a:solidFill>
                <a:effectLst/>
              </a:rPr>
            </a:br>
            <a:endParaRPr lang="da-DK" b="0" i="0" dirty="0">
              <a:solidFill>
                <a:srgbClr val="11111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111111"/>
                </a:solidFill>
              </a:rPr>
              <a:t>Gallafest</a:t>
            </a:r>
            <a:endParaRPr lang="da-DK" b="0" i="0" dirty="0">
              <a:solidFill>
                <a:srgbClr val="111111"/>
              </a:solidFill>
              <a:effectLst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296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6FB4F-DD86-45B6-85BE-EEE06DBAB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84161"/>
            <a:ext cx="8925263" cy="1100755"/>
          </a:xfrm>
        </p:spPr>
        <p:txBody>
          <a:bodyPr>
            <a:noAutofit/>
          </a:bodyPr>
          <a:lstStyle/>
          <a:p>
            <a:r>
              <a:rPr lang="da-DK" sz="4000" dirty="0"/>
              <a:t>2-årig HF </a:t>
            </a:r>
            <a:br>
              <a:rPr lang="da-DK" sz="4000" dirty="0"/>
            </a:br>
            <a:r>
              <a:rPr lang="da-DK" sz="3200" dirty="0"/>
              <a:t>- </a:t>
            </a:r>
            <a:r>
              <a:rPr lang="da-DK" sz="3200" b="1" dirty="0"/>
              <a:t>Gymnasial ungdomsuddannelse på 2 år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CBDAB9-9A4B-4035-915B-ACAF0001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da-DK" dirty="0"/>
              <a:t>Du følger en stamklasse</a:t>
            </a:r>
            <a:br>
              <a:rPr lang="da-DK" dirty="0"/>
            </a:br>
            <a:endParaRPr lang="da-DK" dirty="0"/>
          </a:p>
          <a:p>
            <a:pPr marL="285750" indent="-285750"/>
            <a:r>
              <a:rPr lang="da-DK" dirty="0"/>
              <a:t>Forbereder dig til videregående uddannelse</a:t>
            </a:r>
            <a:br>
              <a:rPr lang="da-DK" dirty="0"/>
            </a:br>
            <a:endParaRPr lang="da-DK" dirty="0"/>
          </a:p>
          <a:p>
            <a:pPr marL="285750" indent="-285750"/>
            <a:r>
              <a:rPr lang="da-DK" dirty="0"/>
              <a:t>Består af en række obligatoriske fag, obligatoriske faggrupper, fagpakker, projekt-/praktikperioder samt SSO</a:t>
            </a: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201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sz="4400" b="1" dirty="0"/>
            </a:br>
            <a:r>
              <a:rPr lang="da-DK" dirty="0"/>
              <a:t>2-årig HF</a:t>
            </a:r>
            <a:br>
              <a:rPr lang="da-DK" dirty="0"/>
            </a:br>
            <a:r>
              <a:rPr lang="da-DK" sz="3600" dirty="0"/>
              <a:t>- den obligatoriske del i detaljer</a:t>
            </a:r>
            <a:br>
              <a:rPr lang="da-DK" sz="4400" b="1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67666" y="1849348"/>
            <a:ext cx="8646851" cy="45224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3100" dirty="0"/>
              <a:t>Obligatoriske fag: </a:t>
            </a:r>
          </a:p>
          <a:p>
            <a:pPr marL="0" indent="0">
              <a:buNone/>
            </a:pPr>
            <a:endParaRPr lang="da-DK" sz="3100" u="sng" dirty="0"/>
          </a:p>
          <a:p>
            <a:r>
              <a:rPr lang="da-DK" b="1" dirty="0"/>
              <a:t>Dansk A, Engelsk B, Matematik C og Kreativt fag </a:t>
            </a:r>
          </a:p>
          <a:p>
            <a:pPr marL="457200" lvl="1" indent="0">
              <a:buNone/>
            </a:pPr>
            <a:r>
              <a:rPr lang="da-DK" dirty="0"/>
              <a:t>	Kreativt fag: Vælg ml. billedkunst C, idræt C og mediefag C</a:t>
            </a:r>
          </a:p>
          <a:p>
            <a:r>
              <a:rPr lang="da-DK" b="1" dirty="0"/>
              <a:t>Naturvidenskabelig faggruppe: </a:t>
            </a:r>
          </a:p>
          <a:p>
            <a:pPr marL="0" indent="0">
              <a:buNone/>
            </a:pPr>
            <a:r>
              <a:rPr lang="da-DK" dirty="0"/>
              <a:t>	Biologi C, Geografi C og Kemi C</a:t>
            </a:r>
          </a:p>
          <a:p>
            <a:r>
              <a:rPr lang="da-DK" b="1" dirty="0"/>
              <a:t>Kultur- &amp; Samfundsfaglig faggruppe: </a:t>
            </a:r>
          </a:p>
          <a:p>
            <a:pPr marL="0" indent="0">
              <a:buNone/>
            </a:pPr>
            <a:r>
              <a:rPr lang="da-DK" dirty="0"/>
              <a:t>	Historie B, Samfundsfag C og Religion C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Større skriftlig opgave</a:t>
            </a:r>
          </a:p>
          <a:p>
            <a:r>
              <a:rPr lang="da-DK" dirty="0"/>
              <a:t>Fagpakkefag og valgfag</a:t>
            </a:r>
          </a:p>
          <a:p>
            <a:r>
              <a:rPr lang="da-DK" dirty="0"/>
              <a:t>Karrierelæring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36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79954-CB6D-4B1D-B47D-4962CED1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2-årig HF</a:t>
            </a:r>
            <a:br>
              <a:rPr lang="da-DK" dirty="0"/>
            </a:br>
            <a:r>
              <a:rPr lang="da-DK" sz="3600" dirty="0"/>
              <a:t>- det 2-årige forløb</a:t>
            </a: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1640DE4-AB4B-4D7D-A748-39DA5B7E2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19" y="1691310"/>
            <a:ext cx="6005192" cy="488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3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C2480-C3B6-4B0A-8E53-B54E4A22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2-årig HF</a:t>
            </a:r>
            <a:br>
              <a:rPr lang="da-DK" dirty="0"/>
            </a:br>
            <a:r>
              <a:rPr lang="da-DK" sz="3600" dirty="0"/>
              <a:t>- Fagpakker og valgfag</a:t>
            </a:r>
            <a:endParaRPr lang="da-DK" dirty="0"/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95DAB052-606D-4C84-9512-531447015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71038"/>
              </p:ext>
            </p:extLst>
          </p:nvPr>
        </p:nvGraphicFramePr>
        <p:xfrm>
          <a:off x="596901" y="2041421"/>
          <a:ext cx="4089400" cy="790575"/>
        </p:xfrm>
        <a:graphic>
          <a:graphicData uri="http://schemas.openxmlformats.org/drawingml/2006/table">
            <a:tbl>
              <a:tblPr firstRow="1" firstCol="1" bandRow="1"/>
              <a:tblGrid>
                <a:gridCol w="1684660">
                  <a:extLst>
                    <a:ext uri="{9D8B030D-6E8A-4147-A177-3AD203B41FA5}">
                      <a16:colId xmlns:a16="http://schemas.microsoft.com/office/drawing/2014/main" val="813806754"/>
                    </a:ext>
                  </a:extLst>
                </a:gridCol>
                <a:gridCol w="1328415">
                  <a:extLst>
                    <a:ext uri="{9D8B030D-6E8A-4147-A177-3AD203B41FA5}">
                      <a16:colId xmlns:a16="http://schemas.microsoft.com/office/drawing/2014/main" val="3997630957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939284668"/>
                    </a:ext>
                  </a:extLst>
                </a:gridCol>
              </a:tblGrid>
              <a:tr h="23812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Naturvidenskab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651699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793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Matematik B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Kemi B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Fysik C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54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Matematik B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Kemi B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Psykologi C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9483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0D87ACBB-365E-4D04-8C6F-3F972972D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082333"/>
              </p:ext>
            </p:extLst>
          </p:nvPr>
        </p:nvGraphicFramePr>
        <p:xfrm>
          <a:off x="5924488" y="2018171"/>
          <a:ext cx="4089400" cy="790575"/>
        </p:xfrm>
        <a:graphic>
          <a:graphicData uri="http://schemas.openxmlformats.org/drawingml/2006/table">
            <a:tbl>
              <a:tblPr firstRow="1" firstCol="1" bandRow="1"/>
              <a:tblGrid>
                <a:gridCol w="1736941">
                  <a:extLst>
                    <a:ext uri="{9D8B030D-6E8A-4147-A177-3AD203B41FA5}">
                      <a16:colId xmlns:a16="http://schemas.microsoft.com/office/drawing/2014/main" val="3370763352"/>
                    </a:ext>
                  </a:extLst>
                </a:gridCol>
                <a:gridCol w="1276134">
                  <a:extLst>
                    <a:ext uri="{9D8B030D-6E8A-4147-A177-3AD203B41FA5}">
                      <a16:colId xmlns:a16="http://schemas.microsoft.com/office/drawing/2014/main" val="1412934030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988101703"/>
                    </a:ext>
                  </a:extLst>
                </a:gridCol>
              </a:tblGrid>
              <a:tr h="23812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Velfærd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796821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9439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Samfundsfag B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Psykologi B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60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Samfundsfag B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Kemi B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Psykologi C 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99543"/>
                  </a:ext>
                </a:extLst>
              </a:tr>
            </a:tbl>
          </a:graphicData>
        </a:graphic>
      </p:graphicFrame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86FCD5F0-D937-4004-8D89-6DF0E8BAF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3721"/>
              </p:ext>
            </p:extLst>
          </p:nvPr>
        </p:nvGraphicFramePr>
        <p:xfrm>
          <a:off x="596901" y="3707153"/>
          <a:ext cx="4089400" cy="790575"/>
        </p:xfrm>
        <a:graphic>
          <a:graphicData uri="http://schemas.openxmlformats.org/drawingml/2006/table">
            <a:tbl>
              <a:tblPr firstRow="1" firstCol="1" bandRow="1"/>
              <a:tblGrid>
                <a:gridCol w="1622516">
                  <a:extLst>
                    <a:ext uri="{9D8B030D-6E8A-4147-A177-3AD203B41FA5}">
                      <a16:colId xmlns:a16="http://schemas.microsoft.com/office/drawing/2014/main" val="2901343465"/>
                    </a:ext>
                  </a:extLst>
                </a:gridCol>
                <a:gridCol w="1390559">
                  <a:extLst>
                    <a:ext uri="{9D8B030D-6E8A-4147-A177-3AD203B41FA5}">
                      <a16:colId xmlns:a16="http://schemas.microsoft.com/office/drawing/2014/main" val="271556348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004498965"/>
                    </a:ext>
                  </a:extLst>
                </a:gridCol>
              </a:tblGrid>
              <a:tr h="23812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Samfund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243447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938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Matematik B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Samfundsfag B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Fysik C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1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Matematik B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Samfundsfag B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Psykologi C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93962"/>
                  </a:ext>
                </a:extLst>
              </a:tr>
            </a:tbl>
          </a:graphicData>
        </a:graphic>
      </p:graphicFrame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779CAB0D-0B5E-4659-93D2-B7C746469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61045"/>
              </p:ext>
            </p:extLst>
          </p:nvPr>
        </p:nvGraphicFramePr>
        <p:xfrm>
          <a:off x="5924488" y="3707153"/>
          <a:ext cx="4089400" cy="981075"/>
        </p:xfrm>
        <a:graphic>
          <a:graphicData uri="http://schemas.openxmlformats.org/drawingml/2006/table">
            <a:tbl>
              <a:tblPr firstRow="1" firstCol="1" bandRow="1"/>
              <a:tblGrid>
                <a:gridCol w="1974215">
                  <a:extLst>
                    <a:ext uri="{9D8B030D-6E8A-4147-A177-3AD203B41FA5}">
                      <a16:colId xmlns:a16="http://schemas.microsoft.com/office/drawing/2014/main" val="3082915270"/>
                    </a:ext>
                  </a:extLst>
                </a:gridCol>
                <a:gridCol w="1038860">
                  <a:extLst>
                    <a:ext uri="{9D8B030D-6E8A-4147-A177-3AD203B41FA5}">
                      <a16:colId xmlns:a16="http://schemas.microsoft.com/office/drawing/2014/main" val="3333672274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720478869"/>
                    </a:ext>
                  </a:extLst>
                </a:gridCol>
              </a:tblGrid>
              <a:tr h="23812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Sundhed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481687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860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Biologi B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Psykologi B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4461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Biologi B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Kemi B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Psykologi C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9575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Biologi B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Samfundsfag B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Psykologi C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60760"/>
                  </a:ext>
                </a:extLst>
              </a:tr>
            </a:tbl>
          </a:graphicData>
        </a:graphic>
      </p:graphicFrame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C8D19509-8CCC-4576-998B-98D0ED8BC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26885"/>
              </p:ext>
            </p:extLst>
          </p:nvPr>
        </p:nvGraphicFramePr>
        <p:xfrm>
          <a:off x="5924488" y="2959001"/>
          <a:ext cx="4076700" cy="541338"/>
        </p:xfrm>
        <a:graphic>
          <a:graphicData uri="http://schemas.openxmlformats.org/drawingml/2006/table">
            <a:tbl>
              <a:tblPr firstRow="1" firstCol="1" bandRow="1"/>
              <a:tblGrid>
                <a:gridCol w="4076700">
                  <a:extLst>
                    <a:ext uri="{9D8B030D-6E8A-4147-A177-3AD203B41FA5}">
                      <a16:colId xmlns:a16="http://schemas.microsoft.com/office/drawing/2014/main" val="36845918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Uddannelsesønsker: </a:t>
                      </a:r>
                      <a:r>
                        <a:rPr lang="da-DK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Pædagog, lærer, socialrådgiver, administrationsøkonom, multimediedesigner, serviceøkonom</a:t>
                      </a:r>
                      <a:endParaRPr lang="da-DK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3766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093359"/>
                  </a:ext>
                </a:extLst>
              </a:tr>
            </a:tbl>
          </a:graphicData>
        </a:graphic>
      </p:graphicFrame>
      <p:sp>
        <p:nvSpPr>
          <p:cNvPr id="19" name="Tekstfelt 18">
            <a:extLst>
              <a:ext uri="{FF2B5EF4-FFF2-40B4-BE49-F238E27FC236}">
                <a16:creationId xmlns:a16="http://schemas.microsoft.com/office/drawing/2014/main" id="{CC2B68A5-7290-42CA-B4CF-0336B45CCE36}"/>
              </a:ext>
            </a:extLst>
          </p:cNvPr>
          <p:cNvSpPr txBox="1"/>
          <p:nvPr/>
        </p:nvSpPr>
        <p:spPr>
          <a:xfrm>
            <a:off x="5878005" y="4884362"/>
            <a:ext cx="41358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Uddannelsesønsker: </a:t>
            </a:r>
            <a:r>
              <a:rPr lang="da-DK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Sygeplejerske, bioanalytiker, ernæring og sundhed, lærer, procesteknolog, jordbrugsteknolog</a:t>
            </a:r>
            <a:endParaRPr lang="da-DK" dirty="0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6774432-0467-4315-9523-DBC08D58BD40}"/>
              </a:ext>
            </a:extLst>
          </p:cNvPr>
          <p:cNvSpPr txBox="1"/>
          <p:nvPr/>
        </p:nvSpPr>
        <p:spPr>
          <a:xfrm>
            <a:off x="596901" y="2935403"/>
            <a:ext cx="4089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Uddannelsesønsker: </a:t>
            </a:r>
            <a:r>
              <a:rPr lang="da-DK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Laborant, fysioterapeut, lærer, bygningskonstruktør, datamatiker, produktionsteknolog</a:t>
            </a:r>
            <a:endParaRPr lang="da-DK" dirty="0"/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14D65FA2-7EF9-412A-A9C6-D7853CC81284}"/>
              </a:ext>
            </a:extLst>
          </p:cNvPr>
          <p:cNvSpPr txBox="1"/>
          <p:nvPr/>
        </p:nvSpPr>
        <p:spPr>
          <a:xfrm>
            <a:off x="596901" y="4704542"/>
            <a:ext cx="40894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Uddannelsesønsker: </a:t>
            </a:r>
            <a:r>
              <a:rPr lang="da-DK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Finansøkonom, lærer, administrationsbachelor, leisure management, bygningskonstruktør, handelsøkonom, markedsføringsøkonom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8533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købing fagpakker hf2 start 2017" id="{EED8B6D6-ABF7-4D53-BE87-77B5DE014403}" vid="{B056D198-A8CB-4DF0-A2E4-98E1823D715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1292</Words>
  <Application>Microsoft Office PowerPoint</Application>
  <PresentationFormat>Widescreen</PresentationFormat>
  <Paragraphs>208</Paragraphs>
  <Slides>37</Slides>
  <Notes>2</Notes>
  <HiddenSlides>13</HiddenSlides>
  <MMClips>5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Wingdings</vt:lpstr>
      <vt:lpstr>Office-tema</vt:lpstr>
      <vt:lpstr> Velkommen til VUC Storstrøm Afd. Næstved </vt:lpstr>
      <vt:lpstr>Fokus - 2-årig HF</vt:lpstr>
      <vt:lpstr> Dagsorden </vt:lpstr>
      <vt:lpstr>Studiemiljø  - Hvorfor VUC Storstrøm i Næstved?</vt:lpstr>
      <vt:lpstr>Kursistrådet</vt:lpstr>
      <vt:lpstr>2-årig HF  - Gymnasial ungdomsuddannelse på 2 år</vt:lpstr>
      <vt:lpstr> 2-årig HF - den obligatoriske del i detaljer </vt:lpstr>
      <vt:lpstr>2-årig HF - det 2-årige forløb</vt:lpstr>
      <vt:lpstr>2-årig HF - Fagpakker og valgfag</vt:lpstr>
      <vt:lpstr>HF E-sport</vt:lpstr>
      <vt:lpstr>  HF E-sport  - Dyrk esport og tag en hf-eksamen samtidigt  </vt:lpstr>
      <vt:lpstr> HF E-sport - særlige tilbud </vt:lpstr>
      <vt:lpstr>HF E-sport</vt:lpstr>
      <vt:lpstr> HF E-sport - Hvordan inddrages digitalisering og spil? </vt:lpstr>
      <vt:lpstr>HF Ordblind  - 2-årig HF for ordblinde</vt:lpstr>
      <vt:lpstr>HF Mentor  - 2-årig HF over 3 år</vt:lpstr>
      <vt:lpstr>Afsluttet HF2 – mulighed for SOF</vt:lpstr>
      <vt:lpstr>  SOF – Supplerende Overbygnings Forløb  </vt:lpstr>
      <vt:lpstr> Vejledning - Studievejledningen er til for dig! </vt:lpstr>
      <vt:lpstr>Hvordan kommer jeg ind på en 2-årig HF?</vt:lpstr>
      <vt:lpstr>Optagelse på HF</vt:lpstr>
      <vt:lpstr>Optagelse på HF</vt:lpstr>
      <vt:lpstr> Afrunding </vt:lpstr>
      <vt:lpstr>Spørgsmål</vt:lpstr>
      <vt:lpstr>Studievejledningen er til for dig </vt:lpstr>
      <vt:lpstr>Ordblindeundervisning</vt:lpstr>
      <vt:lpstr>1-årige genvejspakker</vt:lpstr>
      <vt:lpstr>HF E-sport</vt:lpstr>
      <vt:lpstr>2 årig HF - fagpakke</vt:lpstr>
      <vt:lpstr>2 årig HF - fagpakke</vt:lpstr>
      <vt:lpstr>2 årig HF - fagpakke</vt:lpstr>
      <vt:lpstr>2 årig HF - fagpakke</vt:lpstr>
      <vt:lpstr>VIDEO - HF Esport (Morten)</vt:lpstr>
      <vt:lpstr>VIDEO - HF Esport (Camilla)</vt:lpstr>
      <vt:lpstr>VIDEO - Ordblind? Bliv testet.</vt:lpstr>
      <vt:lpstr>VIDEO - Hvad kan man bruge en HF-eksamen til?</vt:lpstr>
      <vt:lpstr>VIDEO - Hvad er det bedste ved HF på VUC?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“Den 2-årig HF” på  VUC Storstrøm</dc:title>
  <dc:creator>Thor Rasch Keitum</dc:creator>
  <cp:lastModifiedBy>Vanessa Høier Bang</cp:lastModifiedBy>
  <cp:revision>33</cp:revision>
  <dcterms:created xsi:type="dcterms:W3CDTF">2021-01-20T14:41:45Z</dcterms:created>
  <dcterms:modified xsi:type="dcterms:W3CDTF">2022-01-25T06:50:15Z</dcterms:modified>
</cp:coreProperties>
</file>