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85" r:id="rId2"/>
    <p:sldId id="319" r:id="rId3"/>
    <p:sldId id="320" r:id="rId4"/>
    <p:sldId id="284" r:id="rId5"/>
    <p:sldId id="308" r:id="rId6"/>
    <p:sldId id="266" r:id="rId7"/>
    <p:sldId id="267" r:id="rId8"/>
    <p:sldId id="313" r:id="rId9"/>
    <p:sldId id="299" r:id="rId10"/>
    <p:sldId id="300" r:id="rId11"/>
    <p:sldId id="307" r:id="rId12"/>
    <p:sldId id="318" r:id="rId13"/>
    <p:sldId id="314" r:id="rId14"/>
    <p:sldId id="326" r:id="rId15"/>
    <p:sldId id="283" r:id="rId16"/>
    <p:sldId id="316" r:id="rId17"/>
    <p:sldId id="317" r:id="rId18"/>
    <p:sldId id="311" r:id="rId19"/>
    <p:sldId id="296" r:id="rId20"/>
    <p:sldId id="315" r:id="rId21"/>
    <p:sldId id="288" r:id="rId22"/>
    <p:sldId id="289" r:id="rId23"/>
    <p:sldId id="291" r:id="rId24"/>
    <p:sldId id="323" r:id="rId25"/>
    <p:sldId id="324" r:id="rId26"/>
    <p:sldId id="325" r:id="rId27"/>
    <p:sldId id="293" r:id="rId28"/>
    <p:sldId id="294" r:id="rId29"/>
    <p:sldId id="271" r:id="rId30"/>
  </p:sldIdLst>
  <p:sldSz cx="12192000" cy="6858000"/>
  <p:notesSz cx="6797675" cy="99282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800"/>
    <a:srgbClr val="A1C517"/>
    <a:srgbClr val="85A13E"/>
    <a:srgbClr val="4DA233"/>
    <a:srgbClr val="4F6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502E4-CE31-4A86-BCE7-B50352D7B626}" type="datetimeFigureOut">
              <a:rPr lang="da-DK" smtClean="0"/>
              <a:t>24-01-2022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AAEF2-EEBB-4492-A668-AB159ACD6DD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5427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D652-6034-446B-8401-D42A6FD595D6}" type="datetimeFigureOut">
              <a:rPr lang="da-DK" smtClean="0"/>
              <a:t>24-01-2022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872C5-5A8B-42D1-B7F6-C833AA66284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443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1465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4461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494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7567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1059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2003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1693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5894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5168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7475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779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250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9763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3564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7654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9681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872C5-5A8B-42D1-B7F6-C833AA662846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6371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1316231"/>
            <a:ext cx="12192000" cy="4704861"/>
          </a:xfrm>
          <a:prstGeom prst="rect">
            <a:avLst/>
          </a:prstGeom>
          <a:solidFill>
            <a:srgbClr val="FF78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16231"/>
            <a:ext cx="9144000" cy="2193732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C375-10D3-4CBE-9E25-C9CA077F28FE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0" y="188244"/>
            <a:ext cx="4094359" cy="1020088"/>
          </a:xfrm>
          <a:prstGeom prst="rect">
            <a:avLst/>
          </a:prstGeom>
        </p:spPr>
      </p:pic>
      <p:sp>
        <p:nvSpPr>
          <p:cNvPr id="42" name="Ellipse 41"/>
          <p:cNvSpPr/>
          <p:nvPr userDrawn="1"/>
        </p:nvSpPr>
        <p:spPr>
          <a:xfrm>
            <a:off x="10024447" y="4723945"/>
            <a:ext cx="2929553" cy="2929553"/>
          </a:xfrm>
          <a:prstGeom prst="ellipse">
            <a:avLst/>
          </a:prstGeom>
          <a:noFill/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4" name="Ellipse 43"/>
          <p:cNvSpPr>
            <a:spLocks noChangeAspect="1"/>
          </p:cNvSpPr>
          <p:nvPr userDrawn="1"/>
        </p:nvSpPr>
        <p:spPr>
          <a:xfrm>
            <a:off x="10322982" y="4985033"/>
            <a:ext cx="2332486" cy="2474073"/>
          </a:xfrm>
          <a:prstGeom prst="ellipse">
            <a:avLst/>
          </a:prstGeom>
          <a:solidFill>
            <a:srgbClr val="A1C5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49" name="Gruppe 48"/>
          <p:cNvGrpSpPr/>
          <p:nvPr userDrawn="1"/>
        </p:nvGrpSpPr>
        <p:grpSpPr>
          <a:xfrm>
            <a:off x="11079488" y="-481248"/>
            <a:ext cx="1559929" cy="1603611"/>
            <a:chOff x="11079488" y="-481248"/>
            <a:chExt cx="1559929" cy="1603611"/>
          </a:xfrm>
        </p:grpSpPr>
        <p:sp>
          <p:nvSpPr>
            <p:cNvPr id="21" name="Ellipse 20"/>
            <p:cNvSpPr/>
            <p:nvPr userDrawn="1"/>
          </p:nvSpPr>
          <p:spPr>
            <a:xfrm>
              <a:off x="11528112" y="-481248"/>
              <a:ext cx="1111305" cy="1111305"/>
            </a:xfrm>
            <a:prstGeom prst="ellipse">
              <a:avLst/>
            </a:prstGeom>
            <a:noFill/>
            <a:ln w="34925">
              <a:solidFill>
                <a:srgbClr val="FF7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0" name="Ellipse 19"/>
            <p:cNvSpPr/>
            <p:nvPr userDrawn="1"/>
          </p:nvSpPr>
          <p:spPr>
            <a:xfrm>
              <a:off x="11681929" y="-335164"/>
              <a:ext cx="803670" cy="819138"/>
            </a:xfrm>
            <a:prstGeom prst="ellipse">
              <a:avLst/>
            </a:prstGeom>
            <a:solidFill>
              <a:srgbClr val="FF7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8" name="Ellipse 17"/>
            <p:cNvSpPr/>
            <p:nvPr userDrawn="1"/>
          </p:nvSpPr>
          <p:spPr>
            <a:xfrm>
              <a:off x="11768421" y="-260081"/>
              <a:ext cx="630687" cy="6689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26" name="Lige forbindelse 25"/>
            <p:cNvCxnSpPr/>
            <p:nvPr userDrawn="1"/>
          </p:nvCxnSpPr>
          <p:spPr>
            <a:xfrm flipH="1">
              <a:off x="11467921" y="483973"/>
              <a:ext cx="223661" cy="253082"/>
            </a:xfrm>
            <a:prstGeom prst="line">
              <a:avLst/>
            </a:prstGeom>
            <a:ln w="34925">
              <a:solidFill>
                <a:srgbClr val="FF7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/>
            <p:cNvGrpSpPr/>
            <p:nvPr userDrawn="1"/>
          </p:nvGrpSpPr>
          <p:grpSpPr>
            <a:xfrm>
              <a:off x="11079488" y="677841"/>
              <a:ext cx="444522" cy="444522"/>
              <a:chOff x="6353400" y="391544"/>
              <a:chExt cx="720000" cy="720000"/>
            </a:xfrm>
          </p:grpSpPr>
          <p:sp>
            <p:nvSpPr>
              <p:cNvPr id="28" name="Ellipse 27"/>
              <p:cNvSpPr/>
              <p:nvPr userDrawn="1"/>
            </p:nvSpPr>
            <p:spPr>
              <a:xfrm>
                <a:off x="6353400" y="391544"/>
                <a:ext cx="720000" cy="720000"/>
              </a:xfrm>
              <a:prstGeom prst="ellipse">
                <a:avLst/>
              </a:prstGeom>
              <a:noFill/>
              <a:ln w="12700">
                <a:solidFill>
                  <a:srgbClr val="FF78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9" name="Ellipse 28"/>
              <p:cNvSpPr/>
              <p:nvPr userDrawn="1"/>
            </p:nvSpPr>
            <p:spPr>
              <a:xfrm>
                <a:off x="6453056" y="486190"/>
                <a:ext cx="520687" cy="530709"/>
              </a:xfrm>
              <a:prstGeom prst="ellipse">
                <a:avLst/>
              </a:prstGeom>
              <a:solidFill>
                <a:srgbClr val="FF7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" name="Ellipse 29"/>
              <p:cNvSpPr/>
              <p:nvPr userDrawn="1"/>
            </p:nvSpPr>
            <p:spPr>
              <a:xfrm>
                <a:off x="6509093" y="534835"/>
                <a:ext cx="408614" cy="4334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  <p:sp>
        <p:nvSpPr>
          <p:cNvPr id="48" name="Rektangel 47"/>
          <p:cNvSpPr/>
          <p:nvPr userDrawn="1"/>
        </p:nvSpPr>
        <p:spPr>
          <a:xfrm>
            <a:off x="691849" y="6230936"/>
            <a:ext cx="1664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www.vucstor.dk</a:t>
            </a:r>
          </a:p>
        </p:txBody>
      </p:sp>
    </p:spTree>
    <p:extLst>
      <p:ext uri="{BB962C8B-B14F-4D97-AF65-F5344CB8AC3E}">
        <p14:creationId xmlns:p14="http://schemas.microsoft.com/office/powerpoint/2010/main" val="181999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8BC38-5650-438A-96F4-F1CF5432C194}" type="datetimeFigureOut">
              <a:rPr lang="da-DK" smtClean="0"/>
              <a:t>24-01-2022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C375-10D3-4CBE-9E25-C9CA077F28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820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8BC38-5650-438A-96F4-F1CF5432C194}" type="datetimeFigureOut">
              <a:rPr lang="da-DK" smtClean="0"/>
              <a:t>24-01-2022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C375-10D3-4CBE-9E25-C9CA077F28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1441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12192000" cy="1403927"/>
          </a:xfrm>
          <a:prstGeom prst="rect">
            <a:avLst/>
          </a:prstGeom>
          <a:solidFill>
            <a:srgbClr val="FF7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1" y="284162"/>
            <a:ext cx="8509000" cy="83560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31801" y="1763613"/>
            <a:ext cx="10194293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C375-10D3-4CBE-9E25-C9CA077F28FE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933262"/>
            <a:ext cx="4094359" cy="1020088"/>
          </a:xfrm>
          <a:prstGeom prst="rect">
            <a:avLst/>
          </a:prstGeom>
        </p:spPr>
      </p:pic>
      <p:sp>
        <p:nvSpPr>
          <p:cNvPr id="12" name="Ellipse 11"/>
          <p:cNvSpPr/>
          <p:nvPr userDrawn="1"/>
        </p:nvSpPr>
        <p:spPr>
          <a:xfrm>
            <a:off x="11007674" y="980080"/>
            <a:ext cx="803670" cy="819138"/>
          </a:xfrm>
          <a:prstGeom prst="ellipse">
            <a:avLst/>
          </a:prstGeom>
          <a:solidFill>
            <a:srgbClr val="FF7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 userDrawn="1"/>
        </p:nvSpPr>
        <p:spPr>
          <a:xfrm>
            <a:off x="11094166" y="1055163"/>
            <a:ext cx="630687" cy="6689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4" name="Lige forbindelse 13"/>
          <p:cNvCxnSpPr/>
          <p:nvPr userDrawn="1"/>
        </p:nvCxnSpPr>
        <p:spPr>
          <a:xfrm flipH="1">
            <a:off x="10793666" y="1799217"/>
            <a:ext cx="223661" cy="253082"/>
          </a:xfrm>
          <a:prstGeom prst="line">
            <a:avLst/>
          </a:prstGeom>
          <a:ln w="34925">
            <a:solidFill>
              <a:srgbClr val="FF7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e 14"/>
          <p:cNvGrpSpPr/>
          <p:nvPr userDrawn="1"/>
        </p:nvGrpSpPr>
        <p:grpSpPr>
          <a:xfrm>
            <a:off x="10405233" y="1993085"/>
            <a:ext cx="444522" cy="444522"/>
            <a:chOff x="6353400" y="391544"/>
            <a:chExt cx="720000" cy="720000"/>
          </a:xfrm>
        </p:grpSpPr>
        <p:sp>
          <p:nvSpPr>
            <p:cNvPr id="16" name="Ellipse 15"/>
            <p:cNvSpPr/>
            <p:nvPr userDrawn="1"/>
          </p:nvSpPr>
          <p:spPr>
            <a:xfrm>
              <a:off x="6353400" y="391544"/>
              <a:ext cx="720000" cy="720000"/>
            </a:xfrm>
            <a:prstGeom prst="ellipse">
              <a:avLst/>
            </a:prstGeom>
            <a:noFill/>
            <a:ln w="12700">
              <a:solidFill>
                <a:srgbClr val="FF7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7" name="Ellipse 16"/>
            <p:cNvSpPr/>
            <p:nvPr userDrawn="1"/>
          </p:nvSpPr>
          <p:spPr>
            <a:xfrm>
              <a:off x="6453056" y="486190"/>
              <a:ext cx="520687" cy="530709"/>
            </a:xfrm>
            <a:prstGeom prst="ellipse">
              <a:avLst/>
            </a:prstGeom>
            <a:solidFill>
              <a:srgbClr val="FF7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8" name="Ellipse 17"/>
            <p:cNvSpPr/>
            <p:nvPr userDrawn="1"/>
          </p:nvSpPr>
          <p:spPr>
            <a:xfrm>
              <a:off x="6509093" y="534835"/>
              <a:ext cx="408614" cy="433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11" name="Ellipse 10"/>
          <p:cNvSpPr/>
          <p:nvPr userDrawn="1"/>
        </p:nvSpPr>
        <p:spPr>
          <a:xfrm>
            <a:off x="10853857" y="833996"/>
            <a:ext cx="1111305" cy="1111305"/>
          </a:xfrm>
          <a:prstGeom prst="ellipse">
            <a:avLst/>
          </a:prstGeom>
          <a:noFill/>
          <a:ln w="34925">
            <a:solidFill>
              <a:srgbClr val="FF7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3" name="Gruppe 22"/>
          <p:cNvGrpSpPr>
            <a:grpSpLocks noChangeAspect="1"/>
          </p:cNvGrpSpPr>
          <p:nvPr userDrawn="1"/>
        </p:nvGrpSpPr>
        <p:grpSpPr>
          <a:xfrm>
            <a:off x="11377353" y="167523"/>
            <a:ext cx="648000" cy="648000"/>
            <a:chOff x="9292251" y="2866551"/>
            <a:chExt cx="444522" cy="444522"/>
          </a:xfrm>
        </p:grpSpPr>
        <p:sp>
          <p:nvSpPr>
            <p:cNvPr id="20" name="Ellipse 19"/>
            <p:cNvSpPr/>
            <p:nvPr userDrawn="1"/>
          </p:nvSpPr>
          <p:spPr>
            <a:xfrm>
              <a:off x="9292251" y="2866551"/>
              <a:ext cx="444522" cy="44452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" name="Ellipse 20"/>
            <p:cNvSpPr/>
            <p:nvPr userDrawn="1"/>
          </p:nvSpPr>
          <p:spPr>
            <a:xfrm>
              <a:off x="9353778" y="2924985"/>
              <a:ext cx="321468" cy="327655"/>
            </a:xfrm>
            <a:prstGeom prst="ellipse">
              <a:avLst/>
            </a:prstGeom>
            <a:solidFill>
              <a:srgbClr val="FF7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2" name="Ellipse 21"/>
            <p:cNvSpPr/>
            <p:nvPr userDrawn="1"/>
          </p:nvSpPr>
          <p:spPr>
            <a:xfrm>
              <a:off x="9388375" y="2955018"/>
              <a:ext cx="252275" cy="267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82048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8BC38-5650-438A-96F4-F1CF5432C194}" type="datetimeFigureOut">
              <a:rPr lang="da-DK" smtClean="0"/>
              <a:t>24-01-2022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C375-10D3-4CBE-9E25-C9CA077F28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2180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8BC38-5650-438A-96F4-F1CF5432C194}" type="datetimeFigureOut">
              <a:rPr lang="da-DK" smtClean="0"/>
              <a:t>24-01-2022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C375-10D3-4CBE-9E25-C9CA077F28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010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8BC38-5650-438A-96F4-F1CF5432C194}" type="datetimeFigureOut">
              <a:rPr lang="da-DK" smtClean="0"/>
              <a:t>24-01-2022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C375-10D3-4CBE-9E25-C9CA077F28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537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8BC38-5650-438A-96F4-F1CF5432C194}" type="datetimeFigureOut">
              <a:rPr lang="da-DK" smtClean="0"/>
              <a:t>24-01-2022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C375-10D3-4CBE-9E25-C9CA077F28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8590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8BC38-5650-438A-96F4-F1CF5432C194}" type="datetimeFigureOut">
              <a:rPr lang="da-DK" smtClean="0"/>
              <a:t>24-01-2022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C375-10D3-4CBE-9E25-C9CA077F28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735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8BC38-5650-438A-96F4-F1CF5432C194}" type="datetimeFigureOut">
              <a:rPr lang="da-DK" smtClean="0"/>
              <a:t>24-01-2022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C375-10D3-4CBE-9E25-C9CA077F28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6199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8BC38-5650-438A-96F4-F1CF5432C194}" type="datetimeFigureOut">
              <a:rPr lang="da-DK" smtClean="0"/>
              <a:t>24-01-2022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C375-10D3-4CBE-9E25-C9CA077F28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032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8BC38-5650-438A-96F4-F1CF5432C194}" type="datetimeFigureOut">
              <a:rPr lang="da-DK" smtClean="0"/>
              <a:t>24-01-2022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DC375-10D3-4CBE-9E25-C9CA077F28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311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ayEe9x6Ol0?feature=oemb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FNMwXCDddA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JdwAKpliwo?feature=oembed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79954-CB6D-4B1D-B47D-4962CED1D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84162"/>
            <a:ext cx="9442569" cy="835602"/>
          </a:xfrm>
        </p:spPr>
        <p:txBody>
          <a:bodyPr>
            <a:normAutofit/>
          </a:bodyPr>
          <a:lstStyle/>
          <a:p>
            <a:r>
              <a:rPr lang="da-DK" dirty="0"/>
              <a:t>Velkommen til VUC Storstrøm Afd. Faxe</a:t>
            </a:r>
          </a:p>
        </p:txBody>
      </p:sp>
      <p:pic>
        <p:nvPicPr>
          <p:cNvPr id="6" name="Billede 5" descr="Et billede, der indeholder bygning, himmel, udendørs, vej&#10;&#10;Automatisk genereret beskrivelse">
            <a:extLst>
              <a:ext uri="{FF2B5EF4-FFF2-40B4-BE49-F238E27FC236}">
                <a16:creationId xmlns:a16="http://schemas.microsoft.com/office/drawing/2014/main" id="{15A0AD09-5D0C-401F-9B87-FC7671AE5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6" b="25499"/>
          <a:stretch/>
        </p:blipFill>
        <p:spPr>
          <a:xfrm>
            <a:off x="0" y="1306245"/>
            <a:ext cx="12192000" cy="470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5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Hf2 på 3 år - skemaeksempel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0" y="2645433"/>
            <a:ext cx="10129384" cy="319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9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1" y="284162"/>
            <a:ext cx="8509000" cy="835602"/>
          </a:xfrm>
        </p:spPr>
        <p:txBody>
          <a:bodyPr anchor="ctr">
            <a:noAutofit/>
          </a:bodyPr>
          <a:lstStyle/>
          <a:p>
            <a:r>
              <a:rPr lang="da-DK" dirty="0"/>
              <a:t>Særlige behov</a:t>
            </a:r>
            <a:br>
              <a:rPr lang="da-DK" dirty="0"/>
            </a:br>
            <a:r>
              <a:rPr lang="da-DK" sz="3600" dirty="0"/>
              <a:t>- studiestøtte og støtte for ordblinde</a:t>
            </a:r>
            <a:endParaRPr lang="da-DK" dirty="0"/>
          </a:p>
        </p:txBody>
      </p:sp>
      <p:pic>
        <p:nvPicPr>
          <p:cNvPr id="4" name="Billede 3" descr="Et billede, der indeholder person, kvinde, dame&#10;&#10;Automatisk genereret beskrivelse">
            <a:extLst>
              <a:ext uri="{FF2B5EF4-FFF2-40B4-BE49-F238E27FC236}">
                <a16:creationId xmlns:a16="http://schemas.microsoft.com/office/drawing/2014/main" id="{B1434237-75F2-42A3-B226-6BA500D2FF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297" r="3" b="41963"/>
          <a:stretch/>
        </p:blipFill>
        <p:spPr>
          <a:xfrm>
            <a:off x="0" y="1402602"/>
            <a:ext cx="12192000" cy="45362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4271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Hverdagen med studiestøtte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213266" y="1608336"/>
            <a:ext cx="10194293" cy="5094387"/>
          </a:xfrm>
        </p:spPr>
        <p:txBody>
          <a:bodyPr>
            <a:normAutofit lnSpcReduction="10000"/>
          </a:bodyPr>
          <a:lstStyle/>
          <a:p>
            <a:r>
              <a:rPr lang="da-DK" sz="2400" dirty="0"/>
              <a:t>Der udpeges en fælles kursist-tutor</a:t>
            </a:r>
            <a:br>
              <a:rPr lang="da-DK" sz="2400" dirty="0"/>
            </a:br>
            <a:endParaRPr lang="da-DK" sz="2400" dirty="0"/>
          </a:p>
          <a:p>
            <a:r>
              <a:rPr lang="da-DK" sz="2400" dirty="0"/>
              <a:t>Fast mødetidspunkt hver uge de første 2 uger med kontaktlærer og andre lærere ved behov</a:t>
            </a:r>
            <a:br>
              <a:rPr lang="da-DK" sz="2400" dirty="0"/>
            </a:br>
            <a:endParaRPr lang="da-DK" sz="2400" dirty="0"/>
          </a:p>
          <a:p>
            <a:r>
              <a:rPr lang="da-DK" sz="2400" dirty="0"/>
              <a:t>Herefter fast mødetidspunkt hver 2. uge</a:t>
            </a:r>
            <a:br>
              <a:rPr lang="da-DK" sz="2400" dirty="0"/>
            </a:br>
            <a:endParaRPr lang="da-DK" sz="2400" dirty="0"/>
          </a:p>
          <a:p>
            <a:r>
              <a:rPr lang="da-DK" sz="2400" dirty="0"/>
              <a:t>Stort fokus på trivslen og udviklingen for kursister på det 3-årige forløb </a:t>
            </a:r>
            <a:br>
              <a:rPr lang="da-DK" sz="2400" dirty="0"/>
            </a:br>
            <a:endParaRPr lang="da-DK" sz="2400" dirty="0"/>
          </a:p>
          <a:p>
            <a:r>
              <a:rPr lang="da-DK" sz="2400" dirty="0"/>
              <a:t>Kontaktlærer eller vejleder er i kontakt med forældrene efter behov</a:t>
            </a:r>
            <a:br>
              <a:rPr lang="da-DK" sz="2400" dirty="0"/>
            </a:br>
            <a:endParaRPr lang="da-DK" sz="2400" dirty="0"/>
          </a:p>
          <a:p>
            <a:r>
              <a:rPr lang="da-DK" sz="2400" dirty="0"/>
              <a:t>Særligt lokale, hvor man kan trække sig tilbage</a:t>
            </a:r>
            <a:br>
              <a:rPr lang="da-DK" sz="2400" dirty="0"/>
            </a:br>
            <a:endParaRPr lang="da-DK" sz="2400" dirty="0"/>
          </a:p>
          <a:p>
            <a:r>
              <a:rPr lang="da-DK" sz="2400" dirty="0"/>
              <a:t>Særligt eksamenskursus</a:t>
            </a:r>
          </a:p>
        </p:txBody>
      </p:sp>
    </p:spTree>
    <p:extLst>
      <p:ext uri="{BB962C8B-B14F-4D97-AF65-F5344CB8AC3E}">
        <p14:creationId xmlns:p14="http://schemas.microsoft.com/office/powerpoint/2010/main" val="1521544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Ordblindeundervisning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4000" b="1" dirty="0"/>
              <a:t>Gratis undervisning for ordblinde</a:t>
            </a:r>
            <a:endParaRPr lang="da-DK" dirty="0"/>
          </a:p>
          <a:p>
            <a:endParaRPr lang="da-DK" dirty="0"/>
          </a:p>
          <a:p>
            <a:pPr marL="285750" indent="-285750"/>
            <a:r>
              <a:rPr lang="da-DK" dirty="0"/>
              <a:t>Undervisningen er tilpasset den enkelte kursist.</a:t>
            </a:r>
          </a:p>
          <a:p>
            <a:pPr marL="285750" indent="-285750"/>
            <a:r>
              <a:rPr lang="da-DK" dirty="0"/>
              <a:t>Der undervises på små hold med max 6 deltagere.</a:t>
            </a:r>
          </a:p>
          <a:p>
            <a:pPr marL="285750" indent="-285750"/>
            <a:r>
              <a:rPr lang="da-DK" dirty="0"/>
              <a:t>Der er mulighed for undervisning både dag og aften.</a:t>
            </a:r>
          </a:p>
          <a:p>
            <a:pPr marL="285750" indent="-285750"/>
            <a:r>
              <a:rPr lang="da-DK" dirty="0"/>
              <a:t>VUC Storstrøm tilbyder også særlig tilrettelagt engelsk for ordblinde.</a:t>
            </a:r>
          </a:p>
        </p:txBody>
      </p:sp>
    </p:spTree>
    <p:extLst>
      <p:ext uri="{BB962C8B-B14F-4D97-AF65-F5344CB8AC3E}">
        <p14:creationId xmlns:p14="http://schemas.microsoft.com/office/powerpoint/2010/main" val="262512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Kursistrådet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EBC2CED-DE61-4DB3-9FC3-C5C157DC2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24" y="2104008"/>
            <a:ext cx="5320835" cy="387439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3A6F6E4-3A60-48D2-A40D-82271DD3B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367" y="2104008"/>
            <a:ext cx="2049679" cy="3874393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9B5AA385-BE67-47FE-B434-F67CC5F9488D}"/>
              </a:ext>
            </a:extLst>
          </p:cNvPr>
          <p:cNvSpPr txBox="1"/>
          <p:nvPr/>
        </p:nvSpPr>
        <p:spPr>
          <a:xfrm>
            <a:off x="431801" y="2000996"/>
            <a:ext cx="41224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b="1" i="0" dirty="0">
                <a:solidFill>
                  <a:srgbClr val="111111"/>
                </a:solidFill>
                <a:effectLst/>
              </a:rPr>
              <a:t>Kursistrådet har fokus på trivsel og sammenhold kursisterne imellem </a:t>
            </a:r>
            <a:br>
              <a:rPr lang="da-DK" b="1" i="0" dirty="0">
                <a:solidFill>
                  <a:srgbClr val="111111"/>
                </a:solidFill>
                <a:effectLst/>
              </a:rPr>
            </a:br>
            <a:r>
              <a:rPr lang="da-DK" b="1" i="0" dirty="0">
                <a:solidFill>
                  <a:srgbClr val="111111"/>
                </a:solidFill>
                <a:effectLst/>
              </a:rPr>
              <a:t>– også på tværs af uddannelser.</a:t>
            </a:r>
          </a:p>
          <a:p>
            <a:pPr algn="l"/>
            <a:endParaRPr lang="da-DK" b="1" i="0" dirty="0">
              <a:solidFill>
                <a:srgbClr val="111111"/>
              </a:solidFill>
              <a:effectLst/>
            </a:endParaRPr>
          </a:p>
          <a:p>
            <a:pPr algn="l"/>
            <a:r>
              <a:rPr lang="da-DK" b="0" i="0" dirty="0">
                <a:solidFill>
                  <a:srgbClr val="111111"/>
                </a:solidFill>
                <a:effectLst/>
              </a:rPr>
              <a:t>Kursistrådet arrangerer forskellige aktiviteter, der er med til at skabe et godt fællesskab, fx</a:t>
            </a:r>
          </a:p>
          <a:p>
            <a:pPr algn="l"/>
            <a:r>
              <a:rPr lang="da-DK" b="0" i="0" dirty="0">
                <a:solidFill>
                  <a:srgbClr val="111111"/>
                </a:solidFill>
                <a:effectLst/>
              </a:rPr>
              <a:t>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111111"/>
                </a:solidFill>
                <a:effectLst/>
              </a:rPr>
              <a:t>Trivselsmøder</a:t>
            </a:r>
            <a:br>
              <a:rPr lang="da-DK" b="0" i="0" dirty="0">
                <a:solidFill>
                  <a:srgbClr val="111111"/>
                </a:solidFill>
                <a:effectLst/>
              </a:rPr>
            </a:br>
            <a:endParaRPr lang="da-DK" b="0" i="0" dirty="0">
              <a:solidFill>
                <a:srgbClr val="111111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111111"/>
                </a:solidFill>
                <a:effectLst/>
              </a:rPr>
              <a:t>Fredagsbar/-café</a:t>
            </a:r>
            <a:br>
              <a:rPr lang="da-DK" b="0" i="0" dirty="0">
                <a:solidFill>
                  <a:srgbClr val="111111"/>
                </a:solidFill>
                <a:effectLst/>
              </a:rPr>
            </a:br>
            <a:endParaRPr lang="da-DK" b="0" i="0" dirty="0">
              <a:solidFill>
                <a:srgbClr val="111111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111111"/>
                </a:solidFill>
                <a:effectLst/>
              </a:rPr>
              <a:t>Introfest</a:t>
            </a:r>
            <a:br>
              <a:rPr lang="da-DK" b="0" i="0" dirty="0">
                <a:solidFill>
                  <a:srgbClr val="111111"/>
                </a:solidFill>
                <a:effectLst/>
              </a:rPr>
            </a:br>
            <a:endParaRPr lang="da-DK" b="0" i="0" dirty="0">
              <a:solidFill>
                <a:srgbClr val="111111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111111"/>
                </a:solidFill>
              </a:rPr>
              <a:t>Gallafest</a:t>
            </a:r>
            <a:endParaRPr lang="da-DK" b="0" i="0" dirty="0">
              <a:solidFill>
                <a:srgbClr val="111111"/>
              </a:solidFill>
              <a:effectLst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2964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/>
              <a:t>Vejledning</a:t>
            </a:r>
            <a:br>
              <a:rPr lang="da-DK" dirty="0"/>
            </a:br>
            <a:r>
              <a:rPr lang="da-DK" sz="3600" dirty="0"/>
              <a:t>- Studievejledningen er til for dig!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b="1" dirty="0"/>
              <a:t>Vejlederne er din første kontakt på VUC Storstrøm og de kan træffes hver dag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dirty="0"/>
              <a:t>Vejlederne kan bl.a. hjælpe dig med </a:t>
            </a:r>
          </a:p>
          <a:p>
            <a:pPr marL="0" indent="0">
              <a:buNone/>
            </a:pPr>
            <a:endParaRPr lang="da-DK" sz="2400" dirty="0"/>
          </a:p>
          <a:p>
            <a:pPr marL="285750" indent="-285750"/>
            <a:r>
              <a:rPr lang="da-DK" sz="2400" dirty="0"/>
              <a:t>Vejledning i fag og niveauer.</a:t>
            </a:r>
          </a:p>
          <a:p>
            <a:pPr marL="285750" indent="-285750"/>
            <a:r>
              <a:rPr lang="da-DK" sz="2400" dirty="0"/>
              <a:t>Personlig vejledning, hvis du har problemer ift. dit studie.</a:t>
            </a:r>
          </a:p>
          <a:p>
            <a:pPr marL="285750" indent="-285750"/>
            <a:r>
              <a:rPr lang="da-DK" sz="2400" dirty="0"/>
              <a:t>SPS-støtte.</a:t>
            </a:r>
          </a:p>
          <a:p>
            <a:pPr marL="285750" indent="-285750"/>
            <a:r>
              <a:rPr lang="da-DK" sz="2400" dirty="0"/>
              <a:t>Oplysninger om økonomiske muligheder som studerende (SU).</a:t>
            </a:r>
          </a:p>
          <a:p>
            <a:pPr marL="285750" indent="-285750"/>
            <a:r>
              <a:rPr lang="da-DK" sz="2400" dirty="0"/>
              <a:t>Undervisning omhandlende eksamensangst.</a:t>
            </a:r>
          </a:p>
          <a:p>
            <a:pPr marL="285750" indent="-285750"/>
            <a:r>
              <a:rPr lang="da-DK" sz="2400" dirty="0"/>
              <a:t>Karrierevalgsvejledning samt vejledning om valg af videregående uddannelser.</a:t>
            </a:r>
          </a:p>
          <a:p>
            <a:pPr marL="285750" indent="-285750"/>
            <a:endParaRPr lang="da-DK" sz="2400" dirty="0"/>
          </a:p>
          <a:p>
            <a:pPr marL="0" indent="0">
              <a:buNone/>
            </a:pPr>
            <a:r>
              <a:rPr lang="da-DK" sz="2400" dirty="0"/>
              <a:t>Vejlederne er dine rådgivere, hvad du taler med dem om, er fortroligt. </a:t>
            </a:r>
          </a:p>
        </p:txBody>
      </p:sp>
    </p:spTree>
    <p:extLst>
      <p:ext uri="{BB962C8B-B14F-4D97-AF65-F5344CB8AC3E}">
        <p14:creationId xmlns:p14="http://schemas.microsoft.com/office/powerpoint/2010/main" val="502823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A7FF1-F203-4A4C-ABE0-32BA3A82C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Hvordan kommer jeg ind på en 2-årig HF?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A5460505-9871-4422-881A-D40636039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8151" y="1763713"/>
            <a:ext cx="8282222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60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10A5C-7863-4365-A618-116907ECE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Optagelse på HF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5AFCF3A-D0A5-4BB9-BF08-31D9DB39F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452" y="1710347"/>
            <a:ext cx="74693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da-DK" sz="2400" dirty="0"/>
            </a:br>
            <a:r>
              <a:rPr lang="da-DK" sz="2400" dirty="0"/>
              <a:t>Du kan optages:</a:t>
            </a:r>
          </a:p>
          <a:p>
            <a:pPr marL="0" indent="0">
              <a:buNone/>
            </a:pPr>
            <a:endParaRPr lang="da-DK" sz="2400" dirty="0"/>
          </a:p>
          <a:p>
            <a:r>
              <a:rPr lang="da-DK" sz="2400" dirty="0"/>
              <a:t>Direkte fra 9.klasse </a:t>
            </a:r>
            <a:br>
              <a:rPr lang="da-DK" sz="2400" dirty="0"/>
            </a:br>
            <a:endParaRPr lang="da-DK" sz="2400" dirty="0"/>
          </a:p>
          <a:p>
            <a:r>
              <a:rPr lang="da-DK" sz="2400" dirty="0"/>
              <a:t>Direkte fra 10.klasse</a:t>
            </a:r>
            <a:br>
              <a:rPr lang="da-DK" sz="2400" dirty="0"/>
            </a:br>
            <a:endParaRPr lang="da-DK" sz="2400" dirty="0"/>
          </a:p>
          <a:p>
            <a:r>
              <a:rPr lang="da-DK" sz="2400" dirty="0"/>
              <a:t>Direkte fra AVU</a:t>
            </a:r>
            <a:br>
              <a:rPr lang="da-DK" sz="2400" dirty="0"/>
            </a:br>
            <a:endParaRPr lang="da-DK" sz="2400" dirty="0"/>
          </a:p>
          <a:p>
            <a:r>
              <a:rPr lang="da-DK" sz="2400" dirty="0"/>
              <a:t>Hvis du har været i arbejde eller andet efter folkeskolen</a:t>
            </a:r>
            <a:endParaRPr lang="da-DK" sz="3600" dirty="0"/>
          </a:p>
          <a:p>
            <a:endParaRPr lang="da-DK" sz="3200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1081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10A5C-7863-4365-A618-116907ECE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Optagelse på HF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5AFCF3A-D0A5-4BB9-BF08-31D9DB39F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OBS:</a:t>
            </a:r>
            <a:br>
              <a:rPr lang="da-DK" sz="2000" dirty="0"/>
            </a:br>
            <a:endParaRPr lang="da-DK" sz="2000" dirty="0"/>
          </a:p>
          <a:p>
            <a:r>
              <a:rPr lang="da-DK" sz="2000" dirty="0"/>
              <a:t>Hvis du går i 9. eller 10.klasse, skal du søge om optagelse inden den 1. marts 2022</a:t>
            </a:r>
            <a:br>
              <a:rPr lang="da-DK" sz="2000" dirty="0"/>
            </a:br>
            <a:endParaRPr lang="da-DK" sz="2000" dirty="0"/>
          </a:p>
          <a:p>
            <a:r>
              <a:rPr lang="da-DK" sz="2000" dirty="0"/>
              <a:t>For de der har en almen forberedelseseksamen (</a:t>
            </a:r>
            <a:r>
              <a:rPr lang="da-DK" sz="2000" dirty="0" err="1"/>
              <a:t>avu</a:t>
            </a:r>
            <a:r>
              <a:rPr lang="da-DK" sz="2000" dirty="0"/>
              <a:t>) eller lignende, er ansøgningsfristen den 15. marts 2022</a:t>
            </a:r>
            <a:br>
              <a:rPr lang="da-DK" sz="2000" dirty="0"/>
            </a:br>
            <a:endParaRPr lang="da-DK" sz="2000" dirty="0"/>
          </a:p>
          <a:p>
            <a:r>
              <a:rPr lang="da-DK" sz="2000" dirty="0"/>
              <a:t>Hvis du ikke når det inden disse datoer, er du altid velkommen til at kontakte en studievejleder</a:t>
            </a:r>
            <a:br>
              <a:rPr lang="da-DK" sz="2000" dirty="0"/>
            </a:br>
            <a:endParaRPr lang="da-DK" sz="2000" dirty="0"/>
          </a:p>
          <a:p>
            <a:r>
              <a:rPr lang="da-DK" sz="2000" dirty="0"/>
              <a:t>Opfylder du ikke adgangskravene vil der være optagelsesprøver i løbet af foråret/sommeren</a:t>
            </a:r>
          </a:p>
          <a:p>
            <a:pPr marL="0" indent="0">
              <a:buNone/>
            </a:pPr>
            <a:endParaRPr lang="da-DK" sz="3200" dirty="0"/>
          </a:p>
          <a:p>
            <a:endParaRPr lang="da-DK" sz="3200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17200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E8FBE-204D-429F-9B27-4C4BD40FB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284162"/>
            <a:ext cx="8509000" cy="835602"/>
          </a:xfrm>
        </p:spPr>
        <p:txBody>
          <a:bodyPr anchor="ctr">
            <a:normAutofit/>
          </a:bodyPr>
          <a:lstStyle/>
          <a:p>
            <a:r>
              <a:rPr lang="da-DK" dirty="0"/>
              <a:t>Spørgsmål</a:t>
            </a:r>
          </a:p>
        </p:txBody>
      </p:sp>
      <p:pic>
        <p:nvPicPr>
          <p:cNvPr id="7" name="Pladsholder til indhold 6" descr="Et billede, der indeholder person, træ, udendørs, poserer&#10;&#10;Automatisk genereret beskrivelse">
            <a:extLst>
              <a:ext uri="{FF2B5EF4-FFF2-40B4-BE49-F238E27FC236}">
                <a16:creationId xmlns:a16="http://schemas.microsoft.com/office/drawing/2014/main" id="{451D4CBD-8B4C-40F0-BEA1-2A43CC46B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193" r="4" b="12844"/>
          <a:stretch/>
        </p:blipFill>
        <p:spPr>
          <a:xfrm>
            <a:off x="8878" y="1343164"/>
            <a:ext cx="12192000" cy="4604874"/>
          </a:xfrm>
          <a:noFill/>
        </p:spPr>
      </p:pic>
    </p:spTree>
    <p:extLst>
      <p:ext uri="{BB962C8B-B14F-4D97-AF65-F5344CB8AC3E}">
        <p14:creationId xmlns:p14="http://schemas.microsoft.com/office/powerpoint/2010/main" val="293225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79954-CB6D-4B1D-B47D-4962CED1D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284162"/>
            <a:ext cx="8509000" cy="835602"/>
          </a:xfrm>
        </p:spPr>
        <p:txBody>
          <a:bodyPr anchor="ctr">
            <a:normAutofit fontScale="90000"/>
          </a:bodyPr>
          <a:lstStyle/>
          <a:p>
            <a:r>
              <a:rPr lang="da-DK" dirty="0"/>
              <a:t>Fokus</a:t>
            </a:r>
            <a:br>
              <a:rPr lang="da-DK" dirty="0"/>
            </a:br>
            <a:r>
              <a:rPr lang="da-DK" sz="3600" dirty="0"/>
              <a:t>- 2-årig HF</a:t>
            </a:r>
            <a:endParaRPr lang="da-DK" dirty="0"/>
          </a:p>
        </p:txBody>
      </p:sp>
      <p:pic>
        <p:nvPicPr>
          <p:cNvPr id="7" name="Billede 6" descr="Et billede, der indeholder træ, person, udendørs, hat&#10;&#10;Automatisk genereret beskrivelse">
            <a:extLst>
              <a:ext uri="{FF2B5EF4-FFF2-40B4-BE49-F238E27FC236}">
                <a16:creationId xmlns:a16="http://schemas.microsoft.com/office/drawing/2014/main" id="{9ACC64E0-E01B-4C22-8309-585D94D36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7847" r="3" b="21240"/>
          <a:stretch/>
        </p:blipFill>
        <p:spPr>
          <a:xfrm>
            <a:off x="0" y="1399684"/>
            <a:ext cx="12192000" cy="4548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7988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98A2E-18A5-40D9-BBD7-04BA0A88E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400" dirty="0"/>
              <a:t>1-årige genvejspakker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0DD5C79-AB5C-41E3-B5D8-1DDFC64AB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a-DK" sz="3200" b="1" dirty="0"/>
              <a:t>1-årige genvejspakker</a:t>
            </a:r>
          </a:p>
          <a:p>
            <a:endParaRPr lang="da-DK" sz="1800" dirty="0"/>
          </a:p>
          <a:p>
            <a:pPr marL="0" indent="0">
              <a:buNone/>
            </a:pPr>
            <a:r>
              <a:rPr lang="da-DK" sz="2800" dirty="0"/>
              <a:t>Bliv kvalificeret til optagelse på en af følgende uddannelser:</a:t>
            </a:r>
          </a:p>
          <a:p>
            <a:endParaRPr lang="da-DK" sz="2800" dirty="0"/>
          </a:p>
          <a:p>
            <a:r>
              <a:rPr lang="da-DK" sz="2800" dirty="0"/>
              <a:t>Pædagog</a:t>
            </a:r>
          </a:p>
          <a:p>
            <a:r>
              <a:rPr lang="da-DK" sz="2800" dirty="0"/>
              <a:t>Socialrådgiver</a:t>
            </a:r>
          </a:p>
          <a:p>
            <a:r>
              <a:rPr lang="da-DK" sz="2800" dirty="0"/>
              <a:t>Sygeplejerske</a:t>
            </a:r>
          </a:p>
          <a:p>
            <a:r>
              <a:rPr lang="da-DK" sz="2800" dirty="0"/>
              <a:t>Bioanalytiker</a:t>
            </a:r>
          </a:p>
          <a:p>
            <a:r>
              <a:rPr lang="da-DK" sz="2800" dirty="0"/>
              <a:t>Fængselsbetjent (dansk C, engelsk C, </a:t>
            </a:r>
            <a:r>
              <a:rPr lang="da-DK" sz="2800" dirty="0" err="1"/>
              <a:t>samf</a:t>
            </a:r>
            <a:r>
              <a:rPr lang="da-DK" sz="2800" dirty="0"/>
              <a:t>. C og </a:t>
            </a:r>
            <a:r>
              <a:rPr lang="da-DK" sz="2800" dirty="0" err="1"/>
              <a:t>psyk</a:t>
            </a:r>
            <a:r>
              <a:rPr lang="da-DK" sz="2800" dirty="0"/>
              <a:t>. C/eller Idræt C)</a:t>
            </a:r>
          </a:p>
          <a:p>
            <a:r>
              <a:rPr lang="da-DK" sz="2800" dirty="0"/>
              <a:t>EUD Buss.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94811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A3B8FE-0EFB-4509-A317-25CD5E8CC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 årig HF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977BF84-FB71-473C-94FB-806F6A30F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135" y="1517543"/>
            <a:ext cx="4254865" cy="505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29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28A75-6260-428B-99A7-244C4D9E5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 årig HF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DC8CED-9BA3-428C-97A2-223A81835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386" y="1468052"/>
            <a:ext cx="4729490" cy="53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06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C0F77-D20F-46EA-92D7-9DC3ECE8A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 årig HF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D57A4B4-C14A-4550-B114-08BB1AB49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49" y="1402715"/>
            <a:ext cx="4477451" cy="545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27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C0F77-D20F-46EA-92D7-9DC3ECE8A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VIDEO</a:t>
            </a:r>
            <a:br>
              <a:rPr lang="da-DK" dirty="0"/>
            </a:br>
            <a:r>
              <a:rPr lang="da-DK" sz="3600" dirty="0"/>
              <a:t>- Ordblind? Bliv testet.</a:t>
            </a:r>
            <a:endParaRPr lang="da-DK" dirty="0"/>
          </a:p>
        </p:txBody>
      </p:sp>
      <p:pic>
        <p:nvPicPr>
          <p:cNvPr id="3" name="Onlinemedier 2" title="Bliv testet">
            <a:hlinkClick r:id="" action="ppaction://media"/>
            <a:extLst>
              <a:ext uri="{FF2B5EF4-FFF2-40B4-BE49-F238E27FC236}">
                <a16:creationId xmlns:a16="http://schemas.microsoft.com/office/drawing/2014/main" id="{262D3D41-6248-45F3-99F8-520C43E698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34912" y="1469623"/>
            <a:ext cx="8110416" cy="458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1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C0F77-D20F-46EA-92D7-9DC3ECE8A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VIDEO</a:t>
            </a:r>
            <a:br>
              <a:rPr lang="da-DK" dirty="0"/>
            </a:br>
            <a:r>
              <a:rPr lang="da-DK" sz="3600" dirty="0"/>
              <a:t>- Hvad kan man bruge en </a:t>
            </a:r>
            <a:r>
              <a:rPr lang="da-DK" sz="3600" dirty="0" err="1"/>
              <a:t>HF-eksamen</a:t>
            </a:r>
            <a:r>
              <a:rPr lang="da-DK" sz="3600" dirty="0"/>
              <a:t> til?</a:t>
            </a:r>
            <a:endParaRPr lang="da-DK" dirty="0"/>
          </a:p>
        </p:txBody>
      </p:sp>
      <p:pic>
        <p:nvPicPr>
          <p:cNvPr id="4" name="Onlinemedier 3" title="Hvad kan man bruge en HF eksamen til">
            <a:hlinkClick r:id="" action="ppaction://media"/>
            <a:extLst>
              <a:ext uri="{FF2B5EF4-FFF2-40B4-BE49-F238E27FC236}">
                <a16:creationId xmlns:a16="http://schemas.microsoft.com/office/drawing/2014/main" id="{27A3F399-715E-42D4-A4BA-EE65D24F3F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0643" y="1493944"/>
            <a:ext cx="8234218" cy="46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6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C0F77-D20F-46EA-92D7-9DC3ECE8A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VIDEO</a:t>
            </a:r>
            <a:br>
              <a:rPr lang="da-DK" dirty="0"/>
            </a:br>
            <a:r>
              <a:rPr lang="da-DK" sz="3600" dirty="0"/>
              <a:t>- Hvad er det bedste ved HF på VUC?</a:t>
            </a:r>
            <a:endParaRPr lang="da-DK" dirty="0"/>
          </a:p>
        </p:txBody>
      </p:sp>
      <p:pic>
        <p:nvPicPr>
          <p:cNvPr id="4" name="Onlinemedier 3" title="Hvad er det bedste ved HF på VUC">
            <a:hlinkClick r:id="" action="ppaction://media"/>
            <a:extLst>
              <a:ext uri="{FF2B5EF4-FFF2-40B4-BE49-F238E27FC236}">
                <a16:creationId xmlns:a16="http://schemas.microsoft.com/office/drawing/2014/main" id="{FA7B4D11-031E-42E5-BF01-B23ABAB013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82046" y="1493803"/>
            <a:ext cx="8100990" cy="457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2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8D199D47-69F8-4774-9047-5EE914783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42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indendørs, væg, lever, værelse&#10;&#10;Automatisk genereret beskrivelse">
            <a:extLst>
              <a:ext uri="{FF2B5EF4-FFF2-40B4-BE49-F238E27FC236}">
                <a16:creationId xmlns:a16="http://schemas.microsoft.com/office/drawing/2014/main" id="{92E718C2-58C3-4377-B5E6-3018BC8D1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08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indendørs, gulv, bygning, møbler&#10;&#10;Automatisk genereret beskrivelse">
            <a:extLst>
              <a:ext uri="{FF2B5EF4-FFF2-40B4-BE49-F238E27FC236}">
                <a16:creationId xmlns:a16="http://schemas.microsoft.com/office/drawing/2014/main" id="{864EDF58-3E98-4DD6-8E47-50B1E98852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585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/>
              <a:t>Dagsorden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31801" y="1763613"/>
            <a:ext cx="9138327" cy="4351338"/>
          </a:xfrm>
        </p:spPr>
        <p:txBody>
          <a:bodyPr>
            <a:normAutofit lnSpcReduction="10000"/>
          </a:bodyPr>
          <a:lstStyle/>
          <a:p>
            <a:pPr marL="285750" indent="-285750"/>
            <a:endParaRPr lang="da-DK" dirty="0"/>
          </a:p>
          <a:p>
            <a:pPr marL="285750" indent="-285750"/>
            <a:r>
              <a:rPr lang="da-DK" dirty="0"/>
              <a:t>Hvorfor VUC Storstrøm i Faxe? </a:t>
            </a:r>
          </a:p>
          <a:p>
            <a:pPr marL="285750" indent="-285750"/>
            <a:r>
              <a:rPr lang="da-DK" dirty="0"/>
              <a:t>2-årig HF</a:t>
            </a:r>
          </a:p>
          <a:p>
            <a:pPr marL="285750" indent="-285750"/>
            <a:r>
              <a:rPr lang="da-DK" dirty="0"/>
              <a:t>HF2 over 3 år – Særligt tilrettelagt forløb</a:t>
            </a:r>
          </a:p>
          <a:p>
            <a:pPr marL="285750" indent="-285750"/>
            <a:r>
              <a:rPr lang="da-DK" dirty="0"/>
              <a:t>Studiestøtte</a:t>
            </a:r>
          </a:p>
          <a:p>
            <a:pPr marL="285750" indent="-285750"/>
            <a:r>
              <a:rPr lang="da-DK" dirty="0"/>
              <a:t>Ordblindeundervisning</a:t>
            </a:r>
          </a:p>
          <a:p>
            <a:pPr marL="285750" indent="-285750"/>
            <a:r>
              <a:rPr lang="da-DK" dirty="0"/>
              <a:t>Studievejledning</a:t>
            </a:r>
          </a:p>
          <a:p>
            <a:pPr marL="285750" indent="-285750"/>
            <a:r>
              <a:rPr lang="da-DK" dirty="0"/>
              <a:t>Optagelse på HF2 – Hvordan?</a:t>
            </a:r>
          </a:p>
          <a:p>
            <a:pPr marL="285750" indent="-285750"/>
            <a:r>
              <a:rPr lang="da-DK" dirty="0"/>
              <a:t>Spørgsmål</a:t>
            </a:r>
          </a:p>
          <a:p>
            <a:pPr marL="285750" indent="-28575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66321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/>
              <a:t>Campus Faxe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57188" indent="-357188"/>
            <a:r>
              <a:rPr lang="da-DK" sz="3000" dirty="0"/>
              <a:t>Faste undervisningslokaler</a:t>
            </a:r>
            <a:br>
              <a:rPr lang="da-DK" sz="3000" dirty="0"/>
            </a:br>
            <a:endParaRPr lang="da-DK" sz="3000" dirty="0"/>
          </a:p>
          <a:p>
            <a:pPr marL="357188" indent="-357188"/>
            <a:r>
              <a:rPr lang="da-DK" sz="3000" dirty="0"/>
              <a:t>Ikke noget eksamensræs</a:t>
            </a:r>
            <a:br>
              <a:rPr lang="da-DK" sz="3000" dirty="0"/>
            </a:br>
            <a:endParaRPr lang="da-DK" sz="3000" dirty="0"/>
          </a:p>
          <a:p>
            <a:pPr marL="357188" indent="-357188"/>
            <a:r>
              <a:rPr lang="da-DK" sz="3000" dirty="0"/>
              <a:t>Dejlig have, der bruges meget om sommeren</a:t>
            </a:r>
            <a:br>
              <a:rPr lang="da-DK" sz="3000" dirty="0"/>
            </a:br>
            <a:endParaRPr lang="da-DK" sz="3000" dirty="0"/>
          </a:p>
          <a:p>
            <a:pPr marL="357188" indent="-357188"/>
            <a:r>
              <a:rPr lang="da-DK" sz="3000" dirty="0"/>
              <a:t>Har hyggelig fællesområder og kantinefaciliteter</a:t>
            </a:r>
            <a:br>
              <a:rPr lang="da-DK" sz="3000" dirty="0"/>
            </a:br>
            <a:endParaRPr lang="da-DK" sz="3000" dirty="0"/>
          </a:p>
          <a:p>
            <a:pPr marL="357188" indent="-357188"/>
            <a:r>
              <a:rPr lang="da-DK" sz="3000" dirty="0"/>
              <a:t>Der er 0-tolerance over for mobning - af enhver art</a:t>
            </a:r>
            <a:br>
              <a:rPr lang="da-DK" sz="3000" dirty="0"/>
            </a:br>
            <a:endParaRPr lang="da-DK" sz="3000" dirty="0"/>
          </a:p>
          <a:p>
            <a:pPr marL="357188" indent="-357188"/>
            <a:r>
              <a:rPr lang="da-DK" sz="3000" dirty="0"/>
              <a:t>Vi lægger stor vægt på åbenhed, rummelighed</a:t>
            </a:r>
          </a:p>
        </p:txBody>
      </p:sp>
    </p:spTree>
    <p:extLst>
      <p:ext uri="{BB962C8B-B14F-4D97-AF65-F5344CB8AC3E}">
        <p14:creationId xmlns:p14="http://schemas.microsoft.com/office/powerpoint/2010/main" val="2622131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79954-CB6D-4B1D-B47D-4962CED1D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84162"/>
            <a:ext cx="9442569" cy="835602"/>
          </a:xfrm>
        </p:spPr>
        <p:txBody>
          <a:bodyPr>
            <a:normAutofit fontScale="90000"/>
          </a:bodyPr>
          <a:lstStyle/>
          <a:p>
            <a:r>
              <a:rPr lang="da-DK" dirty="0"/>
              <a:t>Studiemiljø</a:t>
            </a:r>
            <a:br>
              <a:rPr lang="da-DK" dirty="0"/>
            </a:br>
            <a:r>
              <a:rPr lang="da-DK" sz="3600" dirty="0"/>
              <a:t>- Hvorfor VUC Storstrøm i Faxe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889423F-97E0-4204-A79A-901481233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Vi er et mindre og trygt undervisningssted</a:t>
            </a:r>
          </a:p>
          <a:p>
            <a:r>
              <a:rPr lang="da-DK" dirty="0"/>
              <a:t>Der er et godt studiemiljø, hvor alle bliver set og hørt – også dig</a:t>
            </a:r>
          </a:p>
          <a:p>
            <a:r>
              <a:rPr lang="da-DK" dirty="0"/>
              <a:t>Alle dine lærere kommer til at kende dig godt</a:t>
            </a:r>
          </a:p>
          <a:p>
            <a:r>
              <a:rPr lang="da-DK" dirty="0"/>
              <a:t>Du kommer til at kende alle medarbejdere på VUC i Faxe</a:t>
            </a:r>
          </a:p>
          <a:p>
            <a:r>
              <a:rPr lang="da-DK" dirty="0"/>
              <a:t>Du kan altid komme i kontakt med en vejleder</a:t>
            </a:r>
          </a:p>
          <a:p>
            <a:r>
              <a:rPr lang="da-DK" dirty="0"/>
              <a:t>Vi tilbyder studiestøtte til studerende med særlige behov</a:t>
            </a:r>
          </a:p>
          <a:p>
            <a:r>
              <a:rPr lang="da-DK" dirty="0"/>
              <a:t>Vi tilbyder særlig støtte ved ordblindhed</a:t>
            </a:r>
          </a:p>
          <a:p>
            <a:r>
              <a:rPr lang="da-DK" dirty="0"/>
              <a:t>Du kan altid komme til at tale med uddannelseschefen</a:t>
            </a:r>
          </a:p>
        </p:txBody>
      </p:sp>
    </p:spTree>
    <p:extLst>
      <p:ext uri="{BB962C8B-B14F-4D97-AF65-F5344CB8AC3E}">
        <p14:creationId xmlns:p14="http://schemas.microsoft.com/office/powerpoint/2010/main" val="931312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6FB4F-DD86-45B6-85BE-EEE06DBAB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84161"/>
            <a:ext cx="8925263" cy="1100755"/>
          </a:xfrm>
        </p:spPr>
        <p:txBody>
          <a:bodyPr>
            <a:noAutofit/>
          </a:bodyPr>
          <a:lstStyle/>
          <a:p>
            <a:r>
              <a:rPr lang="da-DK" sz="4000" dirty="0"/>
              <a:t>2-årig HF </a:t>
            </a:r>
            <a:br>
              <a:rPr lang="da-DK" sz="4000" dirty="0"/>
            </a:br>
            <a:r>
              <a:rPr lang="da-DK" sz="3200" dirty="0"/>
              <a:t>- </a:t>
            </a:r>
            <a:r>
              <a:rPr lang="da-DK" sz="3200" b="1" dirty="0"/>
              <a:t>Gymnasial ungdomsuddannelse på 2 år</a:t>
            </a:r>
            <a:endParaRPr lang="da-DK" sz="40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FCBDAB9-9A4B-4035-915B-ACAF00016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da-DK" dirty="0"/>
              <a:t>Du følger en stamklasse</a:t>
            </a:r>
            <a:br>
              <a:rPr lang="da-DK" dirty="0"/>
            </a:br>
            <a:endParaRPr lang="da-DK" dirty="0"/>
          </a:p>
          <a:p>
            <a:pPr marL="285750" indent="-285750"/>
            <a:r>
              <a:rPr lang="da-DK" dirty="0"/>
              <a:t>Forbereder dig til videregående uddannelse</a:t>
            </a:r>
            <a:br>
              <a:rPr lang="da-DK" dirty="0"/>
            </a:br>
            <a:endParaRPr lang="da-DK" dirty="0"/>
          </a:p>
          <a:p>
            <a:pPr marL="285750" indent="-285750"/>
            <a:r>
              <a:rPr lang="da-DK" dirty="0"/>
              <a:t>Består af en række obligatoriske fag, obligatoriske faggrupper, fagpakker, projekt-/praktikperioder samt SSO</a:t>
            </a:r>
            <a:br>
              <a:rPr lang="da-DK" dirty="0"/>
            </a:br>
            <a:br>
              <a:rPr lang="da-DK" dirty="0"/>
            </a:b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32010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2-årig HF</a:t>
            </a:r>
            <a:br>
              <a:rPr lang="da-DK" dirty="0"/>
            </a:br>
            <a:r>
              <a:rPr lang="da-DK" sz="3600" dirty="0"/>
              <a:t>- den obligatoriske del i detaljer</a:t>
            </a:r>
            <a:endParaRPr lang="da-DK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DD905886-83C8-4834-ACA7-9FD69C7361C1}"/>
              </a:ext>
            </a:extLst>
          </p:cNvPr>
          <p:cNvSpPr txBox="1">
            <a:spLocks/>
          </p:cNvSpPr>
          <p:nvPr/>
        </p:nvSpPr>
        <p:spPr>
          <a:xfrm>
            <a:off x="967666" y="1849348"/>
            <a:ext cx="8646851" cy="4522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3100" dirty="0"/>
              <a:t>Obligatoriske fag: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3100" u="sng" dirty="0"/>
          </a:p>
          <a:p>
            <a:r>
              <a:rPr lang="da-DK" b="1" dirty="0"/>
              <a:t>Dansk A, Engelsk B, Matematik C og Kreativt fag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da-DK" dirty="0"/>
              <a:t>	Kreativt fag: Vælg ml. billedkunst C, idræt C og mediefag C</a:t>
            </a:r>
          </a:p>
          <a:p>
            <a:r>
              <a:rPr lang="da-DK" b="1" dirty="0"/>
              <a:t>Naturvidenskabelig faggruppe: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	Biologi C, Geografi C og Kemi C</a:t>
            </a:r>
          </a:p>
          <a:p>
            <a:r>
              <a:rPr lang="da-DK" b="1" dirty="0"/>
              <a:t>Kultur- &amp; Samfundsfaglig faggruppe: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	Historie B, Samfundsfag C og Religion C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  <a:p>
            <a:r>
              <a:rPr lang="da-DK" dirty="0"/>
              <a:t>Større skriftlig opgave</a:t>
            </a:r>
          </a:p>
          <a:p>
            <a:r>
              <a:rPr lang="da-DK" dirty="0"/>
              <a:t>Fagpakkefag og valgfag</a:t>
            </a:r>
          </a:p>
          <a:p>
            <a:r>
              <a:rPr lang="da-DK" dirty="0"/>
              <a:t>Karrierelæring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0369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2-årig HF</a:t>
            </a:r>
            <a:br>
              <a:rPr lang="da-DK" dirty="0"/>
            </a:br>
            <a:r>
              <a:rPr lang="da-DK" sz="3600" dirty="0"/>
              <a:t>- det 2-årige forløb</a:t>
            </a: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4F803C7-93EE-430A-9B34-F7A322B6E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877" y="1615896"/>
            <a:ext cx="6005192" cy="488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12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HF2 på 2 år – skema eksempel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7" y="2587924"/>
            <a:ext cx="10199903" cy="314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63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købing fagpakker hf2 start 2017" id="{EED8B6D6-ABF7-4D53-BE87-77B5DE014403}" vid="{B056D198-A8CB-4DF0-A2E4-98E1823D7159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778</Words>
  <Application>Microsoft Office PowerPoint</Application>
  <PresentationFormat>Widescreen</PresentationFormat>
  <Paragraphs>136</Paragraphs>
  <Slides>29</Slides>
  <Notes>17</Notes>
  <HiddenSlides>10</HiddenSlides>
  <MMClips>3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Office-tema</vt:lpstr>
      <vt:lpstr>Velkommen til VUC Storstrøm Afd. Faxe</vt:lpstr>
      <vt:lpstr>Fokus - 2-årig HF</vt:lpstr>
      <vt:lpstr> Dagsorden </vt:lpstr>
      <vt:lpstr> Campus Faxe </vt:lpstr>
      <vt:lpstr>Studiemiljø - Hvorfor VUC Storstrøm i Faxe</vt:lpstr>
      <vt:lpstr>2-årig HF  - Gymnasial ungdomsuddannelse på 2 år</vt:lpstr>
      <vt:lpstr>2-årig HF - den obligatoriske del i detaljer</vt:lpstr>
      <vt:lpstr>2-årig HF - det 2-årige forløb</vt:lpstr>
      <vt:lpstr>HF2 på 2 år – skema eksempel</vt:lpstr>
      <vt:lpstr>Hf2 på 3 år - skemaeksempel</vt:lpstr>
      <vt:lpstr>Særlige behov - studiestøtte og støtte for ordblinde</vt:lpstr>
      <vt:lpstr>Hverdagen med studiestøtte</vt:lpstr>
      <vt:lpstr>Ordblindeundervisning</vt:lpstr>
      <vt:lpstr>Kursistrådet</vt:lpstr>
      <vt:lpstr> Vejledning - Studievejledningen er til for dig! </vt:lpstr>
      <vt:lpstr>Hvordan kommer jeg ind på en 2-årig HF?</vt:lpstr>
      <vt:lpstr>Optagelse på HF</vt:lpstr>
      <vt:lpstr>Optagelse på HF</vt:lpstr>
      <vt:lpstr>Spørgsmål</vt:lpstr>
      <vt:lpstr>1-årige genvejspakker</vt:lpstr>
      <vt:lpstr>2 årig HF</vt:lpstr>
      <vt:lpstr>2 årig HF</vt:lpstr>
      <vt:lpstr>2 årig HF</vt:lpstr>
      <vt:lpstr>VIDEO - Ordblind? Bliv testet.</vt:lpstr>
      <vt:lpstr>VIDEO - Hvad kan man bruge en HF-eksamen til?</vt:lpstr>
      <vt:lpstr>VIDEO - Hvad er det bedste ved HF på VUC?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“Den 2-årig HF” på  VUC Storstrøm</dc:title>
  <dc:creator>Thor Rasch Keitum</dc:creator>
  <cp:lastModifiedBy>Vanessa Høier Bang</cp:lastModifiedBy>
  <cp:revision>33</cp:revision>
  <dcterms:created xsi:type="dcterms:W3CDTF">2021-01-20T14:41:45Z</dcterms:created>
  <dcterms:modified xsi:type="dcterms:W3CDTF">2022-01-24T10:04:26Z</dcterms:modified>
</cp:coreProperties>
</file>